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21"/>
  </p:notesMasterIdLst>
  <p:sldIdLst>
    <p:sldId id="256" r:id="rId2"/>
    <p:sldId id="264" r:id="rId3"/>
    <p:sldId id="261" r:id="rId4"/>
    <p:sldId id="273" r:id="rId5"/>
    <p:sldId id="266" r:id="rId6"/>
    <p:sldId id="269" r:id="rId7"/>
    <p:sldId id="274" r:id="rId8"/>
    <p:sldId id="276" r:id="rId9"/>
    <p:sldId id="268" r:id="rId10"/>
    <p:sldId id="258" r:id="rId11"/>
    <p:sldId id="259" r:id="rId12"/>
    <p:sldId id="275" r:id="rId13"/>
    <p:sldId id="271" r:id="rId14"/>
    <p:sldId id="263" r:id="rId15"/>
    <p:sldId id="267" r:id="rId16"/>
    <p:sldId id="270" r:id="rId17"/>
    <p:sldId id="272" r:id="rId18"/>
    <p:sldId id="278"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4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0"/>
    <p:restoredTop sz="84186"/>
  </p:normalViewPr>
  <p:slideViewPr>
    <p:cSldViewPr snapToGrid="0" snapToObjects="1" showGuides="1">
      <p:cViewPr>
        <p:scale>
          <a:sx n="91" d="100"/>
          <a:sy n="91" d="100"/>
        </p:scale>
        <p:origin x="1152" y="144"/>
      </p:cViewPr>
      <p:guideLst>
        <p:guide orient="horz" pos="2184"/>
        <p:guide pos="34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436ED-C8ED-4E8E-9F36-CA79A34E730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EBEB0FF-ED3A-435E-8307-A9F661CDF063}">
      <dgm:prSet/>
      <dgm:spPr/>
      <dgm:t>
        <a:bodyPr/>
        <a:lstStyle/>
        <a:p>
          <a:pPr>
            <a:lnSpc>
              <a:spcPct val="100000"/>
            </a:lnSpc>
          </a:pPr>
          <a:r>
            <a:rPr lang="en-US" dirty="0"/>
            <a:t>Does not require labels for a network to learn a representation </a:t>
          </a:r>
        </a:p>
      </dgm:t>
    </dgm:pt>
    <dgm:pt modelId="{8B37403D-2AD8-4600-B80B-7CCE7B8EFDF5}" type="parTrans" cxnId="{AC142CCE-257F-4077-B65D-7ECA62485B39}">
      <dgm:prSet/>
      <dgm:spPr/>
      <dgm:t>
        <a:bodyPr/>
        <a:lstStyle/>
        <a:p>
          <a:endParaRPr lang="en-US"/>
        </a:p>
      </dgm:t>
    </dgm:pt>
    <dgm:pt modelId="{14B38B53-EB82-4C7F-A0D5-17DF28293945}" type="sibTrans" cxnId="{AC142CCE-257F-4077-B65D-7ECA62485B39}">
      <dgm:prSet/>
      <dgm:spPr/>
      <dgm:t>
        <a:bodyPr/>
        <a:lstStyle/>
        <a:p>
          <a:endParaRPr lang="en-US"/>
        </a:p>
      </dgm:t>
    </dgm:pt>
    <dgm:pt modelId="{B2B552FB-3F7E-4A3F-BF85-134C67D7012A}">
      <dgm:prSet/>
      <dgm:spPr/>
      <dgm:t>
        <a:bodyPr/>
        <a:lstStyle/>
        <a:p>
          <a:pPr>
            <a:lnSpc>
              <a:spcPct val="100000"/>
            </a:lnSpc>
          </a:pPr>
          <a:r>
            <a:rPr lang="en-US" dirty="0"/>
            <a:t>Can find compressed representations of Natural images </a:t>
          </a:r>
        </a:p>
      </dgm:t>
    </dgm:pt>
    <dgm:pt modelId="{D3F75F18-9066-4A6A-B4BA-DB54B207E55F}" type="parTrans" cxnId="{949B90BC-10DC-4E64-A12F-99AD4C0B2EAF}">
      <dgm:prSet/>
      <dgm:spPr/>
      <dgm:t>
        <a:bodyPr/>
        <a:lstStyle/>
        <a:p>
          <a:endParaRPr lang="en-US"/>
        </a:p>
      </dgm:t>
    </dgm:pt>
    <dgm:pt modelId="{842BD6E3-49B3-4D57-9F44-174BB08378B8}" type="sibTrans" cxnId="{949B90BC-10DC-4E64-A12F-99AD4C0B2EAF}">
      <dgm:prSet/>
      <dgm:spPr/>
      <dgm:t>
        <a:bodyPr/>
        <a:lstStyle/>
        <a:p>
          <a:endParaRPr lang="en-US"/>
        </a:p>
      </dgm:t>
    </dgm:pt>
    <dgm:pt modelId="{7B97833C-501B-4B26-9501-AF8415AC8D5B}" type="pres">
      <dgm:prSet presAssocID="{4E5436ED-C8ED-4E8E-9F36-CA79A34E730A}" presName="root" presStyleCnt="0">
        <dgm:presLayoutVars>
          <dgm:dir/>
          <dgm:resizeHandles val="exact"/>
        </dgm:presLayoutVars>
      </dgm:prSet>
      <dgm:spPr/>
    </dgm:pt>
    <dgm:pt modelId="{FD088ECD-E15A-46D7-A516-22AD84C7BDB6}" type="pres">
      <dgm:prSet presAssocID="{2EBEB0FF-ED3A-435E-8307-A9F661CDF063}" presName="compNode" presStyleCnt="0"/>
      <dgm:spPr/>
    </dgm:pt>
    <dgm:pt modelId="{7C04D718-AEE4-4D01-8453-FF79B9A62334}" type="pres">
      <dgm:prSet presAssocID="{2EBEB0FF-ED3A-435E-8307-A9F661CDF063}" presName="bgRect" presStyleLbl="bgShp" presStyleIdx="0" presStyleCnt="2"/>
      <dgm:spPr/>
    </dgm:pt>
    <dgm:pt modelId="{AF9963CE-9481-4736-81CC-BE73AD831DFF}" type="pres">
      <dgm:prSet presAssocID="{2EBEB0FF-ED3A-435E-8307-A9F661CDF0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D8901234-474A-408D-9D4F-F172F04ED7B2}" type="pres">
      <dgm:prSet presAssocID="{2EBEB0FF-ED3A-435E-8307-A9F661CDF063}" presName="spaceRect" presStyleCnt="0"/>
      <dgm:spPr/>
    </dgm:pt>
    <dgm:pt modelId="{A2DF3C91-8B6F-4FAB-9CD8-EDDF866978DF}" type="pres">
      <dgm:prSet presAssocID="{2EBEB0FF-ED3A-435E-8307-A9F661CDF063}" presName="parTx" presStyleLbl="revTx" presStyleIdx="0" presStyleCnt="2">
        <dgm:presLayoutVars>
          <dgm:chMax val="0"/>
          <dgm:chPref val="0"/>
        </dgm:presLayoutVars>
      </dgm:prSet>
      <dgm:spPr/>
    </dgm:pt>
    <dgm:pt modelId="{BE4FADDF-0C98-46D9-B2D7-84120403803E}" type="pres">
      <dgm:prSet presAssocID="{14B38B53-EB82-4C7F-A0D5-17DF28293945}" presName="sibTrans" presStyleCnt="0"/>
      <dgm:spPr/>
    </dgm:pt>
    <dgm:pt modelId="{C936F6CB-960A-4BC5-8C73-19982351A058}" type="pres">
      <dgm:prSet presAssocID="{B2B552FB-3F7E-4A3F-BF85-134C67D7012A}" presName="compNode" presStyleCnt="0"/>
      <dgm:spPr/>
    </dgm:pt>
    <dgm:pt modelId="{39A38C54-0085-4C2A-8411-85AE78536231}" type="pres">
      <dgm:prSet presAssocID="{B2B552FB-3F7E-4A3F-BF85-134C67D7012A}" presName="bgRect" presStyleLbl="bgShp" presStyleIdx="1" presStyleCnt="2"/>
      <dgm:spPr/>
    </dgm:pt>
    <dgm:pt modelId="{278C81BE-22F2-4751-8C0C-A5941C5E6DDB}" type="pres">
      <dgm:prSet presAssocID="{B2B552FB-3F7E-4A3F-BF85-134C67D701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of People"/>
        </a:ext>
      </dgm:extLst>
    </dgm:pt>
    <dgm:pt modelId="{7DDEBDDC-E5AC-4D1B-B3C6-7C1E187C4C94}" type="pres">
      <dgm:prSet presAssocID="{B2B552FB-3F7E-4A3F-BF85-134C67D7012A}" presName="spaceRect" presStyleCnt="0"/>
      <dgm:spPr/>
    </dgm:pt>
    <dgm:pt modelId="{A8C68509-24D0-4D38-80AD-E36C00849DE2}" type="pres">
      <dgm:prSet presAssocID="{B2B552FB-3F7E-4A3F-BF85-134C67D7012A}" presName="parTx" presStyleLbl="revTx" presStyleIdx="1" presStyleCnt="2">
        <dgm:presLayoutVars>
          <dgm:chMax val="0"/>
          <dgm:chPref val="0"/>
        </dgm:presLayoutVars>
      </dgm:prSet>
      <dgm:spPr/>
    </dgm:pt>
  </dgm:ptLst>
  <dgm:cxnLst>
    <dgm:cxn modelId="{F175B211-857B-4537-84F2-DC93C9F79F8B}" type="presOf" srcId="{2EBEB0FF-ED3A-435E-8307-A9F661CDF063}" destId="{A2DF3C91-8B6F-4FAB-9CD8-EDDF866978DF}" srcOrd="0" destOrd="0" presId="urn:microsoft.com/office/officeart/2018/2/layout/IconVerticalSolidList"/>
    <dgm:cxn modelId="{5F712033-D56F-4C11-ADEC-57F91C03355C}" type="presOf" srcId="{4E5436ED-C8ED-4E8E-9F36-CA79A34E730A}" destId="{7B97833C-501B-4B26-9501-AF8415AC8D5B}" srcOrd="0" destOrd="0" presId="urn:microsoft.com/office/officeart/2018/2/layout/IconVerticalSolidList"/>
    <dgm:cxn modelId="{DE80833A-28CA-4DD4-9A3D-5A8907808C7A}" type="presOf" srcId="{B2B552FB-3F7E-4A3F-BF85-134C67D7012A}" destId="{A8C68509-24D0-4D38-80AD-E36C00849DE2}" srcOrd="0" destOrd="0" presId="urn:microsoft.com/office/officeart/2018/2/layout/IconVerticalSolidList"/>
    <dgm:cxn modelId="{949B90BC-10DC-4E64-A12F-99AD4C0B2EAF}" srcId="{4E5436ED-C8ED-4E8E-9F36-CA79A34E730A}" destId="{B2B552FB-3F7E-4A3F-BF85-134C67D7012A}" srcOrd="1" destOrd="0" parTransId="{D3F75F18-9066-4A6A-B4BA-DB54B207E55F}" sibTransId="{842BD6E3-49B3-4D57-9F44-174BB08378B8}"/>
    <dgm:cxn modelId="{AC142CCE-257F-4077-B65D-7ECA62485B39}" srcId="{4E5436ED-C8ED-4E8E-9F36-CA79A34E730A}" destId="{2EBEB0FF-ED3A-435E-8307-A9F661CDF063}" srcOrd="0" destOrd="0" parTransId="{8B37403D-2AD8-4600-B80B-7CCE7B8EFDF5}" sibTransId="{14B38B53-EB82-4C7F-A0D5-17DF28293945}"/>
    <dgm:cxn modelId="{41E0851D-B5D8-4259-BDD3-5B0FBAD56072}" type="presParOf" srcId="{7B97833C-501B-4B26-9501-AF8415AC8D5B}" destId="{FD088ECD-E15A-46D7-A516-22AD84C7BDB6}" srcOrd="0" destOrd="0" presId="urn:microsoft.com/office/officeart/2018/2/layout/IconVerticalSolidList"/>
    <dgm:cxn modelId="{CB209BB0-C423-49F7-A211-5ACD583B89C5}" type="presParOf" srcId="{FD088ECD-E15A-46D7-A516-22AD84C7BDB6}" destId="{7C04D718-AEE4-4D01-8453-FF79B9A62334}" srcOrd="0" destOrd="0" presId="urn:microsoft.com/office/officeart/2018/2/layout/IconVerticalSolidList"/>
    <dgm:cxn modelId="{34456623-EEFF-4431-A4BF-80031E239785}" type="presParOf" srcId="{FD088ECD-E15A-46D7-A516-22AD84C7BDB6}" destId="{AF9963CE-9481-4736-81CC-BE73AD831DFF}" srcOrd="1" destOrd="0" presId="urn:microsoft.com/office/officeart/2018/2/layout/IconVerticalSolidList"/>
    <dgm:cxn modelId="{579D9912-04F1-46B6-858F-671FF7E340C8}" type="presParOf" srcId="{FD088ECD-E15A-46D7-A516-22AD84C7BDB6}" destId="{D8901234-474A-408D-9D4F-F172F04ED7B2}" srcOrd="2" destOrd="0" presId="urn:microsoft.com/office/officeart/2018/2/layout/IconVerticalSolidList"/>
    <dgm:cxn modelId="{980A394A-2B04-41B1-AA92-0D4A47BF4E97}" type="presParOf" srcId="{FD088ECD-E15A-46D7-A516-22AD84C7BDB6}" destId="{A2DF3C91-8B6F-4FAB-9CD8-EDDF866978DF}" srcOrd="3" destOrd="0" presId="urn:microsoft.com/office/officeart/2018/2/layout/IconVerticalSolidList"/>
    <dgm:cxn modelId="{8857672E-9F1E-485A-A99D-9C8DC5094A01}" type="presParOf" srcId="{7B97833C-501B-4B26-9501-AF8415AC8D5B}" destId="{BE4FADDF-0C98-46D9-B2D7-84120403803E}" srcOrd="1" destOrd="0" presId="urn:microsoft.com/office/officeart/2018/2/layout/IconVerticalSolidList"/>
    <dgm:cxn modelId="{BCFBED57-E07E-4CDF-9FC2-0174EEEE261D}" type="presParOf" srcId="{7B97833C-501B-4B26-9501-AF8415AC8D5B}" destId="{C936F6CB-960A-4BC5-8C73-19982351A058}" srcOrd="2" destOrd="0" presId="urn:microsoft.com/office/officeart/2018/2/layout/IconVerticalSolidList"/>
    <dgm:cxn modelId="{2A8D3A12-59AF-4D8A-9D08-F4EADB6B9A51}" type="presParOf" srcId="{C936F6CB-960A-4BC5-8C73-19982351A058}" destId="{39A38C54-0085-4C2A-8411-85AE78536231}" srcOrd="0" destOrd="0" presId="urn:microsoft.com/office/officeart/2018/2/layout/IconVerticalSolidList"/>
    <dgm:cxn modelId="{8BD68CAE-B9E3-4493-AC24-277DA474A535}" type="presParOf" srcId="{C936F6CB-960A-4BC5-8C73-19982351A058}" destId="{278C81BE-22F2-4751-8C0C-A5941C5E6DDB}" srcOrd="1" destOrd="0" presId="urn:microsoft.com/office/officeart/2018/2/layout/IconVerticalSolidList"/>
    <dgm:cxn modelId="{F1A1C542-3276-4EE7-8402-4FE99802F1B0}" type="presParOf" srcId="{C936F6CB-960A-4BC5-8C73-19982351A058}" destId="{7DDEBDDC-E5AC-4D1B-B3C6-7C1E187C4C94}" srcOrd="2" destOrd="0" presId="urn:microsoft.com/office/officeart/2018/2/layout/IconVerticalSolidList"/>
    <dgm:cxn modelId="{155F41F4-D596-4CDA-A254-E7568AA65B8B}" type="presParOf" srcId="{C936F6CB-960A-4BC5-8C73-19982351A058}" destId="{A8C68509-24D0-4D38-80AD-E36C00849D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A56FB-7A79-490F-89EE-04B8C3E1EED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1EB3DA-9115-435C-8ED2-1A5E404F9BDB}">
      <dgm:prSet/>
      <dgm:spPr/>
      <dgm:t>
        <a:bodyPr/>
        <a:lstStyle/>
        <a:p>
          <a:r>
            <a:rPr lang="en-US"/>
            <a:t>Has objectivity and is task based </a:t>
          </a:r>
        </a:p>
      </dgm:t>
    </dgm:pt>
    <dgm:pt modelId="{72977061-1A97-445D-ABDE-A288146EA978}" type="parTrans" cxnId="{D67DC988-F3C0-4210-B1F9-47DE514BFCDB}">
      <dgm:prSet/>
      <dgm:spPr/>
      <dgm:t>
        <a:bodyPr/>
        <a:lstStyle/>
        <a:p>
          <a:endParaRPr lang="en-US"/>
        </a:p>
      </dgm:t>
    </dgm:pt>
    <dgm:pt modelId="{A8D514FF-E61B-4AC7-BCA6-DE94D9983A28}" type="sibTrans" cxnId="{D67DC988-F3C0-4210-B1F9-47DE514BFCDB}">
      <dgm:prSet/>
      <dgm:spPr/>
      <dgm:t>
        <a:bodyPr/>
        <a:lstStyle/>
        <a:p>
          <a:endParaRPr lang="en-US"/>
        </a:p>
      </dgm:t>
    </dgm:pt>
    <dgm:pt modelId="{FEE589AC-3171-4D25-A805-FFCD89F2C99A}">
      <dgm:prSet/>
      <dgm:spPr/>
      <dgm:t>
        <a:bodyPr/>
        <a:lstStyle/>
        <a:p>
          <a:r>
            <a:rPr lang="en-US"/>
            <a:t>Requires input patterns and associated desired outputs included in the data</a:t>
          </a:r>
        </a:p>
      </dgm:t>
    </dgm:pt>
    <dgm:pt modelId="{A302DB83-9DAA-406E-8AD1-72EA9FD41D9C}" type="parTrans" cxnId="{3166F866-FC4A-403E-B231-906334A534F2}">
      <dgm:prSet/>
      <dgm:spPr/>
      <dgm:t>
        <a:bodyPr/>
        <a:lstStyle/>
        <a:p>
          <a:endParaRPr lang="en-US"/>
        </a:p>
      </dgm:t>
    </dgm:pt>
    <dgm:pt modelId="{5A258BE2-E51F-4AFA-972E-956B67F32A12}" type="sibTrans" cxnId="{3166F866-FC4A-403E-B231-906334A534F2}">
      <dgm:prSet/>
      <dgm:spPr/>
      <dgm:t>
        <a:bodyPr/>
        <a:lstStyle/>
        <a:p>
          <a:endParaRPr lang="en-US"/>
        </a:p>
      </dgm:t>
    </dgm:pt>
    <dgm:pt modelId="{B0170B16-F64B-435F-A68B-865CA8B767E7}">
      <dgm:prSet/>
      <dgm:spPr/>
      <dgm:t>
        <a:bodyPr/>
        <a:lstStyle/>
        <a:p>
          <a:r>
            <a:rPr lang="en-US" dirty="0"/>
            <a:t>Most “successful” models have been supervised</a:t>
          </a:r>
        </a:p>
      </dgm:t>
    </dgm:pt>
    <dgm:pt modelId="{3B2B96DF-3D19-4ABC-B291-811201DD2605}" type="parTrans" cxnId="{AB82FF94-8D28-42C7-B302-8E10FA7FDEEC}">
      <dgm:prSet/>
      <dgm:spPr/>
      <dgm:t>
        <a:bodyPr/>
        <a:lstStyle/>
        <a:p>
          <a:endParaRPr lang="en-US"/>
        </a:p>
      </dgm:t>
    </dgm:pt>
    <dgm:pt modelId="{A427E61D-9600-4148-8D72-E1FBE4F66DA4}" type="sibTrans" cxnId="{AB82FF94-8D28-42C7-B302-8E10FA7FDEEC}">
      <dgm:prSet/>
      <dgm:spPr/>
      <dgm:t>
        <a:bodyPr/>
        <a:lstStyle/>
        <a:p>
          <a:endParaRPr lang="en-US"/>
        </a:p>
      </dgm:t>
    </dgm:pt>
    <dgm:pt modelId="{61495FAC-5CE4-C44E-8266-12F741ACF6D9}" type="pres">
      <dgm:prSet presAssocID="{7B6A56FB-7A79-490F-89EE-04B8C3E1EED8}" presName="linear" presStyleCnt="0">
        <dgm:presLayoutVars>
          <dgm:animLvl val="lvl"/>
          <dgm:resizeHandles val="exact"/>
        </dgm:presLayoutVars>
      </dgm:prSet>
      <dgm:spPr/>
    </dgm:pt>
    <dgm:pt modelId="{E4666097-0323-844F-94C1-1FBDC894FEE8}" type="pres">
      <dgm:prSet presAssocID="{961EB3DA-9115-435C-8ED2-1A5E404F9BDB}" presName="parentText" presStyleLbl="node1" presStyleIdx="0" presStyleCnt="3">
        <dgm:presLayoutVars>
          <dgm:chMax val="0"/>
          <dgm:bulletEnabled val="1"/>
        </dgm:presLayoutVars>
      </dgm:prSet>
      <dgm:spPr/>
    </dgm:pt>
    <dgm:pt modelId="{64D1D98F-8DD8-D848-B2ED-2E7D9618876B}" type="pres">
      <dgm:prSet presAssocID="{A8D514FF-E61B-4AC7-BCA6-DE94D9983A28}" presName="spacer" presStyleCnt="0"/>
      <dgm:spPr/>
    </dgm:pt>
    <dgm:pt modelId="{E753183F-68A5-414A-A387-6415A0E7D533}" type="pres">
      <dgm:prSet presAssocID="{FEE589AC-3171-4D25-A805-FFCD89F2C99A}" presName="parentText" presStyleLbl="node1" presStyleIdx="1" presStyleCnt="3">
        <dgm:presLayoutVars>
          <dgm:chMax val="0"/>
          <dgm:bulletEnabled val="1"/>
        </dgm:presLayoutVars>
      </dgm:prSet>
      <dgm:spPr/>
    </dgm:pt>
    <dgm:pt modelId="{E45E1F2C-6BE1-6840-8D76-38DA86108CEB}" type="pres">
      <dgm:prSet presAssocID="{5A258BE2-E51F-4AFA-972E-956B67F32A12}" presName="spacer" presStyleCnt="0"/>
      <dgm:spPr/>
    </dgm:pt>
    <dgm:pt modelId="{58BE614C-E1B3-EB4E-9978-EB0C32A7F36A}" type="pres">
      <dgm:prSet presAssocID="{B0170B16-F64B-435F-A68B-865CA8B767E7}" presName="parentText" presStyleLbl="node1" presStyleIdx="2" presStyleCnt="3">
        <dgm:presLayoutVars>
          <dgm:chMax val="0"/>
          <dgm:bulletEnabled val="1"/>
        </dgm:presLayoutVars>
      </dgm:prSet>
      <dgm:spPr/>
    </dgm:pt>
  </dgm:ptLst>
  <dgm:cxnLst>
    <dgm:cxn modelId="{B2374052-EACA-8A47-A5A4-E04737A3C0F9}" type="presOf" srcId="{7B6A56FB-7A79-490F-89EE-04B8C3E1EED8}" destId="{61495FAC-5CE4-C44E-8266-12F741ACF6D9}" srcOrd="0" destOrd="0" presId="urn:microsoft.com/office/officeart/2005/8/layout/vList2"/>
    <dgm:cxn modelId="{3166F866-FC4A-403E-B231-906334A534F2}" srcId="{7B6A56FB-7A79-490F-89EE-04B8C3E1EED8}" destId="{FEE589AC-3171-4D25-A805-FFCD89F2C99A}" srcOrd="1" destOrd="0" parTransId="{A302DB83-9DAA-406E-8AD1-72EA9FD41D9C}" sibTransId="{5A258BE2-E51F-4AFA-972E-956B67F32A12}"/>
    <dgm:cxn modelId="{BAC93C7A-2458-EA4F-8EDB-865A60165481}" type="presOf" srcId="{FEE589AC-3171-4D25-A805-FFCD89F2C99A}" destId="{E753183F-68A5-414A-A387-6415A0E7D533}" srcOrd="0" destOrd="0" presId="urn:microsoft.com/office/officeart/2005/8/layout/vList2"/>
    <dgm:cxn modelId="{D67DC988-F3C0-4210-B1F9-47DE514BFCDB}" srcId="{7B6A56FB-7A79-490F-89EE-04B8C3E1EED8}" destId="{961EB3DA-9115-435C-8ED2-1A5E404F9BDB}" srcOrd="0" destOrd="0" parTransId="{72977061-1A97-445D-ABDE-A288146EA978}" sibTransId="{A8D514FF-E61B-4AC7-BCA6-DE94D9983A28}"/>
    <dgm:cxn modelId="{AB82FF94-8D28-42C7-B302-8E10FA7FDEEC}" srcId="{7B6A56FB-7A79-490F-89EE-04B8C3E1EED8}" destId="{B0170B16-F64B-435F-A68B-865CA8B767E7}" srcOrd="2" destOrd="0" parTransId="{3B2B96DF-3D19-4ABC-B291-811201DD2605}" sibTransId="{A427E61D-9600-4148-8D72-E1FBE4F66DA4}"/>
    <dgm:cxn modelId="{ABC17CB5-C77F-2C43-B3E8-E264DA197E02}" type="presOf" srcId="{961EB3DA-9115-435C-8ED2-1A5E404F9BDB}" destId="{E4666097-0323-844F-94C1-1FBDC894FEE8}" srcOrd="0" destOrd="0" presId="urn:microsoft.com/office/officeart/2005/8/layout/vList2"/>
    <dgm:cxn modelId="{CF48ADC0-6D21-DD4A-B74B-9855AFDE6726}" type="presOf" srcId="{B0170B16-F64B-435F-A68B-865CA8B767E7}" destId="{58BE614C-E1B3-EB4E-9978-EB0C32A7F36A}" srcOrd="0" destOrd="0" presId="urn:microsoft.com/office/officeart/2005/8/layout/vList2"/>
    <dgm:cxn modelId="{D30ADB3E-38BE-6246-875A-29D3FCEDFF0E}" type="presParOf" srcId="{61495FAC-5CE4-C44E-8266-12F741ACF6D9}" destId="{E4666097-0323-844F-94C1-1FBDC894FEE8}" srcOrd="0" destOrd="0" presId="urn:microsoft.com/office/officeart/2005/8/layout/vList2"/>
    <dgm:cxn modelId="{98C23E2F-1EA4-B443-B4E4-B06AE6EDD69D}" type="presParOf" srcId="{61495FAC-5CE4-C44E-8266-12F741ACF6D9}" destId="{64D1D98F-8DD8-D848-B2ED-2E7D9618876B}" srcOrd="1" destOrd="0" presId="urn:microsoft.com/office/officeart/2005/8/layout/vList2"/>
    <dgm:cxn modelId="{CB5D514F-11D7-424A-AE00-7C88070FFC96}" type="presParOf" srcId="{61495FAC-5CE4-C44E-8266-12F741ACF6D9}" destId="{E753183F-68A5-414A-A387-6415A0E7D533}" srcOrd="2" destOrd="0" presId="urn:microsoft.com/office/officeart/2005/8/layout/vList2"/>
    <dgm:cxn modelId="{15CE0964-BE53-2045-8C10-5BCF2C515DD8}" type="presParOf" srcId="{61495FAC-5CE4-C44E-8266-12F741ACF6D9}" destId="{E45E1F2C-6BE1-6840-8D76-38DA86108CEB}" srcOrd="3" destOrd="0" presId="urn:microsoft.com/office/officeart/2005/8/layout/vList2"/>
    <dgm:cxn modelId="{B77A7BF9-FE50-484E-9DE2-108CA257BF4E}" type="presParOf" srcId="{61495FAC-5CE4-C44E-8266-12F741ACF6D9}" destId="{58BE614C-E1B3-EB4E-9978-EB0C32A7F36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185CC-D759-4FC1-9685-4FC8D891690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1DD2DEE7-75C5-4520-B243-22BB45CC0169}">
      <dgm:prSet/>
      <dgm:spPr/>
      <dgm:t>
        <a:bodyPr/>
        <a:lstStyle/>
        <a:p>
          <a:r>
            <a:rPr lang="en-US" dirty="0"/>
            <a:t>Unsupervised system:</a:t>
          </a:r>
        </a:p>
        <a:p>
          <a:r>
            <a:rPr lang="en-US" dirty="0">
              <a:sym typeface="Wingdings" panose="05000000000000000000" pitchFamily="2" charset="2"/>
            </a:rPr>
            <a:t></a:t>
          </a:r>
          <a:r>
            <a:rPr lang="en-US" dirty="0"/>
            <a:t> Good for making discovery in data sources</a:t>
          </a:r>
        </a:p>
        <a:p>
          <a:r>
            <a:rPr lang="en-US" dirty="0">
              <a:sym typeface="Wingdings" pitchFamily="2" charset="2"/>
            </a:rPr>
            <a:t> </a:t>
          </a:r>
          <a:r>
            <a:rPr lang="en-US" dirty="0"/>
            <a:t>Interesting for general explorations of deep learning algorithms </a:t>
          </a:r>
        </a:p>
      </dgm:t>
    </dgm:pt>
    <dgm:pt modelId="{FCD9BDF9-91A5-47C7-88B2-1D279E7472C4}" type="parTrans" cxnId="{C64335D4-6190-4621-86B4-9ABB5EF59ACB}">
      <dgm:prSet/>
      <dgm:spPr/>
      <dgm:t>
        <a:bodyPr/>
        <a:lstStyle/>
        <a:p>
          <a:endParaRPr lang="en-US"/>
        </a:p>
      </dgm:t>
    </dgm:pt>
    <dgm:pt modelId="{E310417F-D086-4DD2-863D-1ACC2BEB6621}" type="sibTrans" cxnId="{C64335D4-6190-4621-86B4-9ABB5EF59ACB}">
      <dgm:prSet/>
      <dgm:spPr/>
      <dgm:t>
        <a:bodyPr/>
        <a:lstStyle/>
        <a:p>
          <a:endParaRPr lang="en-US"/>
        </a:p>
      </dgm:t>
    </dgm:pt>
    <dgm:pt modelId="{12FCF095-810D-4DB6-AF55-F51693179328}">
      <dgm:prSet/>
      <dgm:spPr/>
      <dgm:t>
        <a:bodyPr/>
        <a:lstStyle/>
        <a:p>
          <a:endParaRPr lang="en-US" dirty="0"/>
        </a:p>
      </dgm:t>
    </dgm:pt>
    <dgm:pt modelId="{C47EAE59-4D71-462C-A636-398F4323AE71}" type="parTrans" cxnId="{A8874D51-9117-438E-AC06-BA339DAB68D1}">
      <dgm:prSet/>
      <dgm:spPr/>
      <dgm:t>
        <a:bodyPr/>
        <a:lstStyle/>
        <a:p>
          <a:endParaRPr lang="en-US"/>
        </a:p>
      </dgm:t>
    </dgm:pt>
    <dgm:pt modelId="{5291DA13-B242-46D4-9CEA-DDED223E028C}" type="sibTrans" cxnId="{A8874D51-9117-438E-AC06-BA339DAB68D1}">
      <dgm:prSet/>
      <dgm:spPr/>
      <dgm:t>
        <a:bodyPr/>
        <a:lstStyle/>
        <a:p>
          <a:endParaRPr lang="en-US"/>
        </a:p>
      </dgm:t>
    </dgm:pt>
    <dgm:pt modelId="{7AD3DEA1-EACA-4033-8548-41D34D7FFA7E}">
      <dgm:prSet/>
      <dgm:spPr/>
      <dgm:t>
        <a:bodyPr/>
        <a:lstStyle/>
        <a:p>
          <a:r>
            <a:rPr lang="en-US" dirty="0"/>
            <a:t>Supervised: </a:t>
          </a:r>
        </a:p>
        <a:p>
          <a:r>
            <a:rPr lang="en-US" dirty="0">
              <a:sym typeface="Wingdings" panose="05000000000000000000" pitchFamily="2" charset="2"/>
            </a:rPr>
            <a:t></a:t>
          </a:r>
          <a:r>
            <a:rPr lang="en-US" dirty="0"/>
            <a:t> Attain specific goals and objectives while encouraging optimization in machine vision</a:t>
          </a:r>
        </a:p>
        <a:p>
          <a:r>
            <a:rPr lang="en-US" dirty="0">
              <a:sym typeface="Wingdings" pitchFamily="2" charset="2"/>
            </a:rPr>
            <a:t> Its been successful lately </a:t>
          </a:r>
          <a:endParaRPr lang="en-US" dirty="0"/>
        </a:p>
      </dgm:t>
    </dgm:pt>
    <dgm:pt modelId="{8B00120E-7067-495C-8123-F5D259E7439A}" type="sibTrans" cxnId="{387F4A33-6167-4FDB-8038-8B326B994B4E}">
      <dgm:prSet/>
      <dgm:spPr/>
      <dgm:t>
        <a:bodyPr/>
        <a:lstStyle/>
        <a:p>
          <a:endParaRPr lang="en-US"/>
        </a:p>
      </dgm:t>
    </dgm:pt>
    <dgm:pt modelId="{CDE34BAA-5038-462A-8D0C-5173CA2B036B}" type="parTrans" cxnId="{387F4A33-6167-4FDB-8038-8B326B994B4E}">
      <dgm:prSet/>
      <dgm:spPr/>
      <dgm:t>
        <a:bodyPr/>
        <a:lstStyle/>
        <a:p>
          <a:endParaRPr lang="en-US"/>
        </a:p>
      </dgm:t>
    </dgm:pt>
    <dgm:pt modelId="{B3EC15E8-7E00-8746-8921-3256FF6A87D1}" type="pres">
      <dgm:prSet presAssocID="{FEC185CC-D759-4FC1-9685-4FC8D8916907}" presName="vert0" presStyleCnt="0">
        <dgm:presLayoutVars>
          <dgm:dir/>
          <dgm:animOne val="branch"/>
          <dgm:animLvl val="lvl"/>
        </dgm:presLayoutVars>
      </dgm:prSet>
      <dgm:spPr/>
    </dgm:pt>
    <dgm:pt modelId="{30B65AA6-3519-474D-8D53-427EB29C9AA6}" type="pres">
      <dgm:prSet presAssocID="{1DD2DEE7-75C5-4520-B243-22BB45CC0169}" presName="thickLine" presStyleLbl="alignNode1" presStyleIdx="0" presStyleCnt="3"/>
      <dgm:spPr/>
    </dgm:pt>
    <dgm:pt modelId="{3B4A20FC-A558-4C4E-89CD-AFDFE32033F0}" type="pres">
      <dgm:prSet presAssocID="{1DD2DEE7-75C5-4520-B243-22BB45CC0169}" presName="horz1" presStyleCnt="0"/>
      <dgm:spPr/>
    </dgm:pt>
    <dgm:pt modelId="{A62BE7E1-00E1-FF42-AB47-E0C3B6D68538}" type="pres">
      <dgm:prSet presAssocID="{1DD2DEE7-75C5-4520-B243-22BB45CC0169}" presName="tx1" presStyleLbl="revTx" presStyleIdx="0" presStyleCnt="3"/>
      <dgm:spPr/>
    </dgm:pt>
    <dgm:pt modelId="{7D4539B3-B706-F041-BCCC-01A260945B5C}" type="pres">
      <dgm:prSet presAssocID="{1DD2DEE7-75C5-4520-B243-22BB45CC0169}" presName="vert1" presStyleCnt="0"/>
      <dgm:spPr/>
    </dgm:pt>
    <dgm:pt modelId="{FECCD42A-B2FF-9549-97E8-3279452A5836}" type="pres">
      <dgm:prSet presAssocID="{7AD3DEA1-EACA-4033-8548-41D34D7FFA7E}" presName="thickLine" presStyleLbl="alignNode1" presStyleIdx="1" presStyleCnt="3"/>
      <dgm:spPr/>
    </dgm:pt>
    <dgm:pt modelId="{AC77EFBE-177D-0C46-8350-173346455B76}" type="pres">
      <dgm:prSet presAssocID="{7AD3DEA1-EACA-4033-8548-41D34D7FFA7E}" presName="horz1" presStyleCnt="0"/>
      <dgm:spPr/>
    </dgm:pt>
    <dgm:pt modelId="{8711D980-E4F3-FD44-8822-5961489F400C}" type="pres">
      <dgm:prSet presAssocID="{7AD3DEA1-EACA-4033-8548-41D34D7FFA7E}" presName="tx1" presStyleLbl="revTx" presStyleIdx="1" presStyleCnt="3"/>
      <dgm:spPr/>
    </dgm:pt>
    <dgm:pt modelId="{588F9013-4970-F441-8F1E-A1EC19A9562B}" type="pres">
      <dgm:prSet presAssocID="{7AD3DEA1-EACA-4033-8548-41D34D7FFA7E}" presName="vert1" presStyleCnt="0"/>
      <dgm:spPr/>
    </dgm:pt>
    <dgm:pt modelId="{1924786E-10F1-174D-97AB-5F41FCB6B647}" type="pres">
      <dgm:prSet presAssocID="{12FCF095-810D-4DB6-AF55-F51693179328}" presName="thickLine" presStyleLbl="alignNode1" presStyleIdx="2" presStyleCnt="3"/>
      <dgm:spPr/>
    </dgm:pt>
    <dgm:pt modelId="{12C8746C-CEAB-9340-A2BD-450F994AC8F7}" type="pres">
      <dgm:prSet presAssocID="{12FCF095-810D-4DB6-AF55-F51693179328}" presName="horz1" presStyleCnt="0"/>
      <dgm:spPr/>
    </dgm:pt>
    <dgm:pt modelId="{387703DF-9570-CC49-B25C-3792DE6E2A0F}" type="pres">
      <dgm:prSet presAssocID="{12FCF095-810D-4DB6-AF55-F51693179328}" presName="tx1" presStyleLbl="revTx" presStyleIdx="2" presStyleCnt="3"/>
      <dgm:spPr/>
    </dgm:pt>
    <dgm:pt modelId="{9733E445-9AA9-1241-B29B-A940A0230012}" type="pres">
      <dgm:prSet presAssocID="{12FCF095-810D-4DB6-AF55-F51693179328}" presName="vert1" presStyleCnt="0"/>
      <dgm:spPr/>
    </dgm:pt>
  </dgm:ptLst>
  <dgm:cxnLst>
    <dgm:cxn modelId="{C3AD2104-C52A-624D-B6FF-EB7FD9ECB441}" type="presOf" srcId="{FEC185CC-D759-4FC1-9685-4FC8D8916907}" destId="{B3EC15E8-7E00-8746-8921-3256FF6A87D1}" srcOrd="0" destOrd="0" presId="urn:microsoft.com/office/officeart/2008/layout/LinedList"/>
    <dgm:cxn modelId="{387F4A33-6167-4FDB-8038-8B326B994B4E}" srcId="{FEC185CC-D759-4FC1-9685-4FC8D8916907}" destId="{7AD3DEA1-EACA-4033-8548-41D34D7FFA7E}" srcOrd="1" destOrd="0" parTransId="{CDE34BAA-5038-462A-8D0C-5173CA2B036B}" sibTransId="{8B00120E-7067-495C-8123-F5D259E7439A}"/>
    <dgm:cxn modelId="{A8874D51-9117-438E-AC06-BA339DAB68D1}" srcId="{FEC185CC-D759-4FC1-9685-4FC8D8916907}" destId="{12FCF095-810D-4DB6-AF55-F51693179328}" srcOrd="2" destOrd="0" parTransId="{C47EAE59-4D71-462C-A636-398F4323AE71}" sibTransId="{5291DA13-B242-46D4-9CEA-DDED223E028C}"/>
    <dgm:cxn modelId="{7B4BF569-1A45-4447-A912-23C5B1FA5A65}" type="presOf" srcId="{7AD3DEA1-EACA-4033-8548-41D34D7FFA7E}" destId="{8711D980-E4F3-FD44-8822-5961489F400C}" srcOrd="0" destOrd="0" presId="urn:microsoft.com/office/officeart/2008/layout/LinedList"/>
    <dgm:cxn modelId="{9E1546C7-C17B-D844-A00C-1A470F3C7A25}" type="presOf" srcId="{12FCF095-810D-4DB6-AF55-F51693179328}" destId="{387703DF-9570-CC49-B25C-3792DE6E2A0F}" srcOrd="0" destOrd="0" presId="urn:microsoft.com/office/officeart/2008/layout/LinedList"/>
    <dgm:cxn modelId="{C64335D4-6190-4621-86B4-9ABB5EF59ACB}" srcId="{FEC185CC-D759-4FC1-9685-4FC8D8916907}" destId="{1DD2DEE7-75C5-4520-B243-22BB45CC0169}" srcOrd="0" destOrd="0" parTransId="{FCD9BDF9-91A5-47C7-88B2-1D279E7472C4}" sibTransId="{E310417F-D086-4DD2-863D-1ACC2BEB6621}"/>
    <dgm:cxn modelId="{B2EC05E6-9722-8948-809E-2BC7CDC46E06}" type="presOf" srcId="{1DD2DEE7-75C5-4520-B243-22BB45CC0169}" destId="{A62BE7E1-00E1-FF42-AB47-E0C3B6D68538}" srcOrd="0" destOrd="0" presId="urn:microsoft.com/office/officeart/2008/layout/LinedList"/>
    <dgm:cxn modelId="{BE371A1A-3219-EB48-ACB7-F726CE1EAEE4}" type="presParOf" srcId="{B3EC15E8-7E00-8746-8921-3256FF6A87D1}" destId="{30B65AA6-3519-474D-8D53-427EB29C9AA6}" srcOrd="0" destOrd="0" presId="urn:microsoft.com/office/officeart/2008/layout/LinedList"/>
    <dgm:cxn modelId="{B03FC7EE-208D-1642-B117-498C576009CF}" type="presParOf" srcId="{B3EC15E8-7E00-8746-8921-3256FF6A87D1}" destId="{3B4A20FC-A558-4C4E-89CD-AFDFE32033F0}" srcOrd="1" destOrd="0" presId="urn:microsoft.com/office/officeart/2008/layout/LinedList"/>
    <dgm:cxn modelId="{365A4C1A-7FDC-5B4A-BA37-15044AC2B568}" type="presParOf" srcId="{3B4A20FC-A558-4C4E-89CD-AFDFE32033F0}" destId="{A62BE7E1-00E1-FF42-AB47-E0C3B6D68538}" srcOrd="0" destOrd="0" presId="urn:microsoft.com/office/officeart/2008/layout/LinedList"/>
    <dgm:cxn modelId="{1D1439AE-0577-3640-A6DB-74706274D3B0}" type="presParOf" srcId="{3B4A20FC-A558-4C4E-89CD-AFDFE32033F0}" destId="{7D4539B3-B706-F041-BCCC-01A260945B5C}" srcOrd="1" destOrd="0" presId="urn:microsoft.com/office/officeart/2008/layout/LinedList"/>
    <dgm:cxn modelId="{71D8A579-7C96-734B-BF12-C4770A2D4E0C}" type="presParOf" srcId="{B3EC15E8-7E00-8746-8921-3256FF6A87D1}" destId="{FECCD42A-B2FF-9549-97E8-3279452A5836}" srcOrd="2" destOrd="0" presId="urn:microsoft.com/office/officeart/2008/layout/LinedList"/>
    <dgm:cxn modelId="{615DC645-FCF0-A04A-BD18-C800A3B29331}" type="presParOf" srcId="{B3EC15E8-7E00-8746-8921-3256FF6A87D1}" destId="{AC77EFBE-177D-0C46-8350-173346455B76}" srcOrd="3" destOrd="0" presId="urn:microsoft.com/office/officeart/2008/layout/LinedList"/>
    <dgm:cxn modelId="{4324FEB7-3DC9-DE40-A56C-58CD09812E40}" type="presParOf" srcId="{AC77EFBE-177D-0C46-8350-173346455B76}" destId="{8711D980-E4F3-FD44-8822-5961489F400C}" srcOrd="0" destOrd="0" presId="urn:microsoft.com/office/officeart/2008/layout/LinedList"/>
    <dgm:cxn modelId="{0AB9D598-4495-9B42-B16C-8A748262F032}" type="presParOf" srcId="{AC77EFBE-177D-0C46-8350-173346455B76}" destId="{588F9013-4970-F441-8F1E-A1EC19A9562B}" srcOrd="1" destOrd="0" presId="urn:microsoft.com/office/officeart/2008/layout/LinedList"/>
    <dgm:cxn modelId="{D0E74A7D-E030-CD49-8644-94DD4361AD55}" type="presParOf" srcId="{B3EC15E8-7E00-8746-8921-3256FF6A87D1}" destId="{1924786E-10F1-174D-97AB-5F41FCB6B647}" srcOrd="4" destOrd="0" presId="urn:microsoft.com/office/officeart/2008/layout/LinedList"/>
    <dgm:cxn modelId="{1E3EF714-AA45-3A42-9890-BB3CCAA781D3}" type="presParOf" srcId="{B3EC15E8-7E00-8746-8921-3256FF6A87D1}" destId="{12C8746C-CEAB-9340-A2BD-450F994AC8F7}" srcOrd="5" destOrd="0" presId="urn:microsoft.com/office/officeart/2008/layout/LinedList"/>
    <dgm:cxn modelId="{6C784C12-18D7-1344-AA32-742CBE057973}" type="presParOf" srcId="{12C8746C-CEAB-9340-A2BD-450F994AC8F7}" destId="{387703DF-9570-CC49-B25C-3792DE6E2A0F}" srcOrd="0" destOrd="0" presId="urn:microsoft.com/office/officeart/2008/layout/LinedList"/>
    <dgm:cxn modelId="{DF425733-DE59-854C-8B79-D9BC67D82626}" type="presParOf" srcId="{12C8746C-CEAB-9340-A2BD-450F994AC8F7}" destId="{9733E445-9AA9-1241-B29B-A940A023001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4D718-AEE4-4D01-8453-FF79B9A62334}">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963CE-9481-4736-81CC-BE73AD831DFF}">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DF3C91-8B6F-4FAB-9CD8-EDDF866978DF}">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dirty="0"/>
            <a:t>Does not require labels for a network to learn a representation </a:t>
          </a:r>
        </a:p>
      </dsp:txBody>
      <dsp:txXfrm>
        <a:off x="2039300" y="956381"/>
        <a:ext cx="4474303" cy="1765627"/>
      </dsp:txXfrm>
    </dsp:sp>
    <dsp:sp modelId="{39A38C54-0085-4C2A-8411-85AE78536231}">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C81BE-22F2-4751-8C0C-A5941C5E6DDB}">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68509-24D0-4D38-80AD-E36C00849DE2}">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en-US" sz="2500" kern="1200" dirty="0"/>
            <a:t>Can find compressed representations of Natural images </a:t>
          </a:r>
        </a:p>
      </dsp:txBody>
      <dsp:txXfrm>
        <a:off x="2039300" y="3163416"/>
        <a:ext cx="4474303" cy="176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66097-0323-844F-94C1-1FBDC894FEE8}">
      <dsp:nvSpPr>
        <dsp:cNvPr id="0" name=""/>
        <dsp:cNvSpPr/>
      </dsp:nvSpPr>
      <dsp:spPr>
        <a:xfrm>
          <a:off x="0" y="16062"/>
          <a:ext cx="6513603" cy="1885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Has objectivity and is task based </a:t>
          </a:r>
        </a:p>
      </dsp:txBody>
      <dsp:txXfrm>
        <a:off x="92058" y="108120"/>
        <a:ext cx="6329487" cy="1701704"/>
      </dsp:txXfrm>
    </dsp:sp>
    <dsp:sp modelId="{E753183F-68A5-414A-A387-6415A0E7D533}">
      <dsp:nvSpPr>
        <dsp:cNvPr id="0" name=""/>
        <dsp:cNvSpPr/>
      </dsp:nvSpPr>
      <dsp:spPr>
        <a:xfrm>
          <a:off x="0" y="1999802"/>
          <a:ext cx="6513603" cy="18858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Requires input patterns and associated desired outputs included in the data</a:t>
          </a:r>
        </a:p>
      </dsp:txBody>
      <dsp:txXfrm>
        <a:off x="92058" y="2091860"/>
        <a:ext cx="6329487" cy="1701704"/>
      </dsp:txXfrm>
    </dsp:sp>
    <dsp:sp modelId="{58BE614C-E1B3-EB4E-9978-EB0C32A7F36A}">
      <dsp:nvSpPr>
        <dsp:cNvPr id="0" name=""/>
        <dsp:cNvSpPr/>
      </dsp:nvSpPr>
      <dsp:spPr>
        <a:xfrm>
          <a:off x="0" y="3983543"/>
          <a:ext cx="6513603" cy="18858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Most “successful” models have been supervised</a:t>
          </a:r>
        </a:p>
      </dsp:txBody>
      <dsp:txXfrm>
        <a:off x="92058" y="4075601"/>
        <a:ext cx="6329487" cy="1701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65AA6-3519-474D-8D53-427EB29C9AA6}">
      <dsp:nvSpPr>
        <dsp:cNvPr id="0" name=""/>
        <dsp:cNvSpPr/>
      </dsp:nvSpPr>
      <dsp:spPr>
        <a:xfrm>
          <a:off x="0" y="2873"/>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BE7E1-00E1-FF42-AB47-E0C3B6D68538}">
      <dsp:nvSpPr>
        <dsp:cNvPr id="0" name=""/>
        <dsp:cNvSpPr/>
      </dsp:nvSpPr>
      <dsp:spPr>
        <a:xfrm>
          <a:off x="0" y="2873"/>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Unsupervised system:</a:t>
          </a:r>
        </a:p>
        <a:p>
          <a:pPr marL="0" lvl="0" indent="0" algn="l" defTabSz="1155700">
            <a:lnSpc>
              <a:spcPct val="90000"/>
            </a:lnSpc>
            <a:spcBef>
              <a:spcPct val="0"/>
            </a:spcBef>
            <a:spcAft>
              <a:spcPct val="35000"/>
            </a:spcAft>
            <a:buNone/>
          </a:pPr>
          <a:r>
            <a:rPr lang="en-US" sz="2600" kern="1200" dirty="0">
              <a:sym typeface="Wingdings" panose="05000000000000000000" pitchFamily="2" charset="2"/>
            </a:rPr>
            <a:t></a:t>
          </a:r>
          <a:r>
            <a:rPr lang="en-US" sz="2600" kern="1200" dirty="0"/>
            <a:t> Good for making discovery in data sources</a:t>
          </a:r>
        </a:p>
        <a:p>
          <a:pPr marL="0" lvl="0" indent="0" algn="l" defTabSz="1155700">
            <a:lnSpc>
              <a:spcPct val="90000"/>
            </a:lnSpc>
            <a:spcBef>
              <a:spcPct val="0"/>
            </a:spcBef>
            <a:spcAft>
              <a:spcPct val="35000"/>
            </a:spcAft>
            <a:buNone/>
          </a:pPr>
          <a:r>
            <a:rPr lang="en-US" sz="2600" kern="1200" dirty="0">
              <a:sym typeface="Wingdings" pitchFamily="2" charset="2"/>
            </a:rPr>
            <a:t> </a:t>
          </a:r>
          <a:r>
            <a:rPr lang="en-US" sz="2600" kern="1200" dirty="0"/>
            <a:t>Interesting for general explorations of deep learning algorithms </a:t>
          </a:r>
        </a:p>
      </dsp:txBody>
      <dsp:txXfrm>
        <a:off x="0" y="2873"/>
        <a:ext cx="6513603" cy="1959892"/>
      </dsp:txXfrm>
    </dsp:sp>
    <dsp:sp modelId="{FECCD42A-B2FF-9549-97E8-3279452A5836}">
      <dsp:nvSpPr>
        <dsp:cNvPr id="0" name=""/>
        <dsp:cNvSpPr/>
      </dsp:nvSpPr>
      <dsp:spPr>
        <a:xfrm>
          <a:off x="0" y="1962766"/>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11D980-E4F3-FD44-8822-5961489F400C}">
      <dsp:nvSpPr>
        <dsp:cNvPr id="0" name=""/>
        <dsp:cNvSpPr/>
      </dsp:nvSpPr>
      <dsp:spPr>
        <a:xfrm>
          <a:off x="0" y="1962766"/>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Supervised: </a:t>
          </a:r>
        </a:p>
        <a:p>
          <a:pPr marL="0" lvl="0" indent="0" algn="l" defTabSz="1155700">
            <a:lnSpc>
              <a:spcPct val="90000"/>
            </a:lnSpc>
            <a:spcBef>
              <a:spcPct val="0"/>
            </a:spcBef>
            <a:spcAft>
              <a:spcPct val="35000"/>
            </a:spcAft>
            <a:buNone/>
          </a:pPr>
          <a:r>
            <a:rPr lang="en-US" sz="2600" kern="1200" dirty="0">
              <a:sym typeface="Wingdings" panose="05000000000000000000" pitchFamily="2" charset="2"/>
            </a:rPr>
            <a:t></a:t>
          </a:r>
          <a:r>
            <a:rPr lang="en-US" sz="2600" kern="1200" dirty="0"/>
            <a:t> Attain specific goals and objectives while encouraging optimization in machine vision</a:t>
          </a:r>
        </a:p>
        <a:p>
          <a:pPr marL="0" lvl="0" indent="0" algn="l" defTabSz="1155700">
            <a:lnSpc>
              <a:spcPct val="90000"/>
            </a:lnSpc>
            <a:spcBef>
              <a:spcPct val="0"/>
            </a:spcBef>
            <a:spcAft>
              <a:spcPct val="35000"/>
            </a:spcAft>
            <a:buNone/>
          </a:pPr>
          <a:r>
            <a:rPr lang="en-US" sz="2600" kern="1200" dirty="0">
              <a:sym typeface="Wingdings" pitchFamily="2" charset="2"/>
            </a:rPr>
            <a:t> Its been successful lately </a:t>
          </a:r>
          <a:endParaRPr lang="en-US" sz="2600" kern="1200" dirty="0"/>
        </a:p>
      </dsp:txBody>
      <dsp:txXfrm>
        <a:off x="0" y="1962766"/>
        <a:ext cx="6513603" cy="1959892"/>
      </dsp:txXfrm>
    </dsp:sp>
    <dsp:sp modelId="{1924786E-10F1-174D-97AB-5F41FCB6B647}">
      <dsp:nvSpPr>
        <dsp:cNvPr id="0" name=""/>
        <dsp:cNvSpPr/>
      </dsp:nvSpPr>
      <dsp:spPr>
        <a:xfrm>
          <a:off x="0" y="392265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703DF-9570-CC49-B25C-3792DE6E2A0F}">
      <dsp:nvSpPr>
        <dsp:cNvPr id="0" name=""/>
        <dsp:cNvSpPr/>
      </dsp:nvSpPr>
      <dsp:spPr>
        <a:xfrm>
          <a:off x="0" y="3922659"/>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endParaRPr lang="en-US" sz="2600" kern="1200" dirty="0"/>
        </a:p>
      </dsp:txBody>
      <dsp:txXfrm>
        <a:off x="0" y="3922659"/>
        <a:ext cx="6513603" cy="19598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24T01:20:31.02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1493 1,'-90'0,"-7"0,33 0,15 0,-4 0,-2 0,-1 0,-9 3,0 1,4-4,2 2,2 4,1 2,-42 0,1 7,2-1,16-6,10 4,16-10,10 4,12-6,2 0,6 0,6 0,1 0,0 0,64 0,-20 0,49 0,-27 0,10 0,11 0,16 0,-1 0,9 0,3 0,-46 0,2 0,4-1,-1 2,27 4,-28-1,-2 0,19 10,22-5,-17 3,-1-5,-16 7,5-1,-19-6,3 5,-19-6,4 1,-16 3,8-4,-15 0,4 4,-5-4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24T01:21:21.626"/>
    </inkml:context>
    <inkml:brush xml:id="br0">
      <inkml:brushProperty name="width" value="0.35" units="cm"/>
      <inkml:brushProperty name="height" value="0.35" units="cm"/>
      <inkml:brushProperty name="color" value="#FFFFFF"/>
    </inkml:brush>
  </inkml:definitions>
  <inkml:trace contextRef="#ctx0" brushRef="#br0">2545 1473 8191,'0'-30'0,"0"0"983,0 78 0,-30 24-492,20-13 1,-1 6-1,-16 18 1,-3 2-1,8-7 1,0 2-165,4-15 1,-1 2 0,2 0-229,-7 27 0,2 0-99,6-27 0,1 0 0,1-4 0,1 3 0,1-2 491,-1 18 1,1-1-412,3-28 1,3-3 410,0 10 1,2-1 491,-3 38 0,7-28 0,0-17 0,0-15 0,0-13 0,5-13 0,1-6-113,10-15-460,3-16-410,5-13 0,2-20 0,7-2 0,-3-16-615,-2-10 615,-7-10-492,-13 35 0,0-2 219,0-1 0,-1-1 273,-1-8 0,-2-2 0,0 2 0,-1-1 0,-2-1 0,-2 2 0,-1 3 0,-3 2 0,-5 2 0,-2 6-231,-11-24 231,-26 2 0,13 34 0,-18-7 0,13 16 0,-10 19 560,12 10-560,-4 11 983,6 0-408,7 5-317,-1 19-258,7 3 0,4 23 0,1 10 0,6 11 0,8-2 0,2 5 0,-1-15 0,1 0-373,2 20 1,2-2 372,5 14 0,14 0-77,9-34 77,12 5 0,12-16 0,-12-24 0,24-4 0,1-60 0,-23 6 0,1-8-492,14-25 0,-3-6 358,-10 3 0,-1-3-194,-3 15 0,3-2 0,-4 2-164,2-20 0,-1 1 355,-5 21 1,2-1-1,-5 2-355,0-12 0,-3 2 400,3-2 0,-3 2 92,-13 17 0,-2 0-251,1-7 1,-1-1 250,-6 4 0,-3 1 983,1-29-409,-7 25 409,-39 13 0,-9 35-750,-15-2 0,-8 2-233,19 6 0,-3 6-134,-34 16 1,0 11 133,28-2 0,3 8 0,-18 22 0,4 7 0,24-13 0,4 3 0,-17 21 0,2 4-492,17-10 0,2 2 232,6-13 1,0 2 0,2 1 259,5 0 0,3 1 0,3 0 0,-4 25 0,5 1 0,0 10 0,6-1 0,7-13 0,4-4-492,-2-12 0,2-2 484,2 0 0,2-4-201,-1 20 209,6 14 0,7-28 983,6-23-538,11-15 538,17-20 0,-13-11 0,14-39-270,-15-15-713,-20 5 0,-2-6-481,7 1 1,-1-2 480,-7-11 0,-2-3 0,4 0 0,0 0 0,-7-5 0,-1 0 0,0 5 0,-1 0 0,-2 0 0,-2 3 0,-4 11 0,-3 3 0,-4 1 0,-5 5 0,-25-11 0,-14-1 0,-20 21 0,9 9 0,-26 8 0,37 21 0,-34 0 0,32 0 0,-22 25 0,18 13 0,13 24 0,23-20 0,2 3-647,-13 44 647,20-32 0,3 2 0,1-1 0,4 1 0,3 1 0,3-2 0,-4 33-230,7 1 230,0-29 983,5-1-782,7-12-201,22-13 0,7-17 680,7-4-680,-11-27 254,0-21-254,-3-25 0,-12 11 0,0-4-492,5-8 0,0-4 109,0-11 0,-2-4 383,1-5 0,-1 0 0,-3-1 0,-2 3 0,-7 16 0,-1 3-253,-3-1 0,-2 3 253,-1-22 0,-6 1 0,0 20 0,-16 17 0,-11 17 983,-12 9-263,-18 11-167,10 6-553,-12 0 0,7 0 0,0 0 0,7 0 0,-5 6 0,5 1 0,0 5 0,-5 7 0,11-5 0,-11 4 0,12-6 0,1-5 0,8-1 0,6-6 0,5 0 0,2 0 0,10-5 0,1-11 0,5 2 0,0-12 0,0 2 0,5-6 0,8-7 0,0 0 0,11-6 0,-11 5 0,12-13 0,-12 6 0,11 0 0,-10 2 0,9 6 0,-10 7 0,5-6 0,-7 12 0,6-5 0,-5 11 0,10-3 0,-11 9 0,11-5 0,-10 6 0,9-5 0,1-7 0,-3 5 0,7-4 0,-8 6 0,-1 3 0,4-3 0,-8 0 0,8-2 0,-3-5 0,5 0 0,7-7 0,-6 5 0,6-5 0,-12 1 0,4-2 0,-8 1 0,3-6 0,-5 6 0,-5-7 0,-2 0 0,-5 1 0,0 5 0,0 2 0,0 6 0,0 5 0,-5 2 0,-1 10 0,-5 2 0,-10-2 0,-2-5 0,-6-2 0,7-3 0,5 5 0,7 1 0,-1-1 0,0 0 0,0 5 0,1 1 0,4 19 0,1-5 0,5 11 0,0-5 0,5-3 0,6 3 0,12 2 0,22 3 0,9 12 0,23 4-895,10 7 895,-39-20 0,1-1 0,40 15 0,-22-9 0,-2-2 0,8 0 0,-12-3 0,-1-1 0,11-7-14,8 6 14,-10-2 0,-10-4 0,-8 3 0,-6-5 0,-2-1 894,-6 6-894,16 6 15,-13 2-15,13 3 0,-16-5 0,-7-5 0,-6 3 0,-2-4 0,-10 5 0,5 0 0,-6-6 0,-5 5 0,-1-11 0,-5 11 0,0-10 0,0 9 0,0-3 0,0-1 0,0 5 0,0-5 0,-5 6 0,-13-5 0,-8-1 0,-17-5 0,5-5 0,-20-1 0,4-6 0,-15-6 0,-7-15 0,20-9 0,-1-4 0,4 5 0,0-3-492,-10-14 0,1-2 344,10 12 1,4 2 147,-19-19-175,24 20 0,1 2 175,-9-5 0,-18-7 0,22 11 0,10 13 0,8 7 983,11 7-711,2 5 102,5 0-374,5 4 0,2 7 0,4 1 0,0 3 0,0-5 0,0 1 0,0 0 0,0-1 0,4 1 0,2-1 0,11 12 0,-4 10 0,5 6 0,-5 12 0,-1-5 0,1 0 0,-1 5 0,1-12 0,-1 5 0,-5-12 0,3-2 0,-9-12 0,4-1 0,0-5 0,-4-1 0,4 1 0,0 0 0,1-1 0,4 1 0,-4-1 0,-1 1 0,0-5 0,-4 3 0,8 2 0,-8 1 0,9 3 0,-4-5 0,4 1 0,1 0 0,-1-1 0,6 1 0,2 0 0,5-5 0,-1 0 0,-4-6 0,3 0 0,-9 0 0,10 0 0,-10 0 0,4 0 0,-1-5 0,-3-7 0,4-5 0,-10-6 0,-1 0 0,-5-29 0,0 1 0,-18-20 0,-14-6 0,-16 30 0,-22-6 0,-5 1 0,10 5 0,0-5 0,-2 2-246,-2 4 0,-11-6 0,1 3 0,15 13-738,-26 0 731,5 14 253,31 8 0,9 8 0,16 6 0,16 5 0,3 19 0,10 25 0,0 30 0,10-17 0,3 4 491,-1 2 1,5 8-483,4-7 1,6 10-1,2 4 1,0-2-256,-1-2 0,1 1 0,1 1 0,1 3 49,1 1 0,1 5 1,2 1-1,0-1 0,-1-5-49,2 0 0,-1-3 0,1-2 0,1 2 0,3 9 0,1 1 0,1-1 0,0-4 0,-4-13 0,0-3 0,-1-2 0,1 0-82,11 21 0,1-3 0,-2-3 0,-5-14 0,-2-3 0,1-4-164,14 12 0,-1-7 0,-10-20 0,0-2 645,13 15 1,1-4-154,-16-25 0,-1-6 983,31 10 0,-22-30 0,-12-36 0,-5-25 0,1-34-492,-22 28 1,-2-4-1,1 1 1,-1-2-299,-6-9 0,-1 0-193,0 0 0,-1 0 0,-1 0 0,-4 0 0,-10-1 0,-5 2 0,-2 6 0,-5 3 0,-14 2 0,-5 4 0,3 9 0,-7 6 0,-28 4 0,-6 9 0,25 9 0,-2 5 0,-28 3 0,0 7 0,31 6 0,2 2-4,-10 4 1,1 4 3,5 5 0,3 4 0,-2 7 0,2 5 0,2 9 0,2 1 0,-25 22 0,36-18 0,2 0 0,-19 16-143,4 13 143,10-12 0,16-15 0,7-3 983,7-12-480,5-2 480,2-7-983,1-4 163,2-2-163,-2-6 0,4 1 0,-5-5 0,-11-16 0,3 2 0,-7-12 0,9 14 0,0-4 0,1 9 0,-1-4 0,5 15 0,1 1 0,10 1 0,12 3 0,22-8 0,16 6 0,30 1 0,13 1-492,-36-7 0,4 0 61,8 0 1,3 0 430,8 1 0,4 0-328,-24-1 0,1 1 0,3 0 0,20 2 0,3-1 0,-3 1 0,-19-1 0,-4-1 0,4 1 140,24 0 1,4 0-1,-4 0-140,-23-1 0,-3 0 0,1 0 0,11 0 0,2 1 0,-1 0 155,-1 3 1,0 0 0,0 0 172,-4-3 0,-1 0 0,0-1 0,1 1 0,-1-1 0,1-1 0,3 0 0,2-2 0,-2-1 0,-2 0 0,-1-2 0,1 0 0,3 0 0,0 1 0,0-2 0,-4-2 0,0 0 0,-2 0 0,-2 0 0,0 0 0,-1 0-328,0 0 0,0 0 0,-1 0 27,26-4 0,-4 0 408,-18 0 0,-2-1-107,2-2 0,-4-2 491,-19-2 1,-2 0-1,4 3 1,0-1-1,3-1 1,-2-1 491,24-2 0,-13 6 0,-33-3 0,-21 8 0,-5-7 0,-2-7-613,-4 2-370,0-7 0,0 11 0,0-7 0,0 5 0,0-4 0,0 5 0,0 1 0,0-1 0,-4 0 0,-2 5 0,47 1 0,32 28 0,-1-6 0,9 3-328,-14 3 0,5 3 0,4 1 82,5-1 0,6 3 0,2-1 0,-4-1 0,-11-4 0,-3-1 0,1-1 0,7 1 49,9 0 0,6-1 1,4 1-1,0-1 0,-5-1-49,6 1 0,-4-1 0,0-1 0,6-1 82,-19-5 0,3-1 0,2-1 0,1-1 0,0 1 0,-2-1-33,13 3 0,-1 0 1,0 0-1,-2-1 0,-2-2-49,6 0 0,-2-1 0,-2-1 0,1-1 49,-16-2 0,1 0 1,0 0-1,-3-1 0,-3 0-131,22 0 0,-6-1 0,3 1 82,-13-1 0,2-1 0,1 1 0,-3-1-82,15-2 0,-1 0 0,-3 0 0,-10 0 0,-1 0 0,-3 0 0,-10 0 0,-2 1 0,-1-2 819,23-6 1,-6-1-1,-30 4 1,0-2-232,23-12 1,-2-3-261,6-4 491,-17 6 1,0-1 491,15-14 0,7-3-735,-7-5-248,-31 19 0,1 1 0,41-21 0,-37 23 0,0 1 0,36-23 0,-37 26 0,2 0 0,7-5 0,0 0 0,-8 8 0,-1 1 0,9-5 0,-2 1 0,29-1 0,-9-3 0,7 12 983,-15-4 0,7 10 0,-1-4-414,-6 6-569,7 0 0,-9 0 0,8 0 0,-5 0 0,5 0 0,-8-6 0,9 4 0,-7-10 0,6 11 0,1-18 0,-23 11 0,2-1 0,30-13 0,-28 7 0,0 2 0,21-3 0,16-12 491,-42 13 1,0-1-189,1 0 0,1 0-303,12-7 0,1-1 0,-8 3 0,0 1 0,8-1 0,1 1 0,-4-1 0,-3 3 0,-11 8 0,-1 2 256,6-3 0,0 1-256,33 1 0,8-5 0,-10 5 0,-18-3 641,-17 5-641,-20 0 137,-10-3-137,23 8 0,25-2 0,-17 3 0,3 2 69,3-2 0,0 2-69,4 2 0,-1 1 0,-3-1 0,0 3 0,-1 4 0,2 2 0,17 1 0,3 0-430,-6 3 0,-2 1 430,-3 0 0,1-2 0,7-2 0,-3 0 0,-22 2 0,0-2-316,11-4 1,1 0 315,-10 2 0,-1 0 0,0-3 0,-2-1 0,30 1 0,12-1 0,-6-1 0,-14-4 0,-23 2 0,0-1 0,23-3 0,22 6 0,0 2 0,-6 7 0,6 0 0,-24-2 0,12 8-208,-12 1 208,7 0 0,-2-2 0,-7 0 860,-8-6-860,-2 6 983,-8-7-522,-6-1 246,-2-5-707,-6 4 245,6-10-245,-11 10 0,10-5 0,-12 1 0,1 3 0,4-3 0,-11 4 0,15 6 0,-7-4 0,2 4 0,-10-6 0,-3 0 0,-3 0 0,-1 0 0,-1-4 0,-5-3 0,-1-4 0,1 0 0,-1 0 0,1 0 0,0-9 0,-1 2 0,1-14 0,0 8 0,0-8 0,0 9 0,0-4 0,5-1 0,-4 5 0,4-4 0,-6 5 0,-4 1 0,4-1 0,-5 0 0,1 0 0,-1 1 0,0 4 0,-4-4 0,4-1 0,-1 4 0,-3-7 0,4 8 0,-5-5 0,5 0 0,-4 1 0,4-1 0,-5 0 0,0 0 0,0 1 0,0-1 0,0 0 0,0 0 0,0 1 0,0-1 0,0-5 0,0-2 0,0-5 0,0 0 0,0-6 0,-6-2 0,0 1 0,-1 1 0,-4 0 0,5 4 0,-1-4 0,-3 6 0,9 6 0,-4-5 0,0 10 0,4-4 0,-4-1 0,5 5 0,0-9 0,0-2 0,-5-6 0,3 0 0,-3 2 0,5 4 0,0 0 0,0 5 0,0-3 0,0 8 0,0-3 0,0 6 0,-5 4 0,-1-4 0,0 4 0,-3 0 0,3 1 0,-5 0 0,0 0 0,1-1 0,-1-4 0,0 9 0,0-9 0,-5 9 0,-1-4 0,-1 5 0,-10-5 0,9 3 0,-16-3 0,5 0 0,-1-2 0,-4-5 0,10 5 0,-4-8 0,6 7 0,0-9 0,6 6 0,-5 0 0,10 0 0,-4 0 0,5 0 0,5 0 0,-4 1 0,9-1 0,-3 0 0,4 0 0,0 1 0,-5-1 0,4 0 0,-9 0 0,9 1 0,-9 4 0,4-4 0,-4 9 0,4-9 0,-4 9 0,4-8 0,-5 7 0,1-2 0,-1 4 0,0-5 0,-5 4 0,4-9 0,-4 4 0,-1 0 0,5-3 0,-9 7 0,9-2 0,-5-1 0,1 4 0,4-4 0,-4 5 0,0 0 0,-2 0 0,1 0 0,-15 0 0,17 0 0,-17 0 0,15 0 0,-6 0 0,0 0 0,0 0 0,0 0 0,-6 0 0,4 0 0,-4 5 0,6-4 0,0 9 0,6-8 0,-5 3 0,10-1 0,-4-3 0,10 9 0,1-4 0,5 4 0,0 1 0,5 0 0,19 0 0,9 7 0,19 2 0,7 12 0,10-3 0,11 20-790,7-11 790,-38-12 0,-1 0 0,41 18 0,-10-8 0,4 5 0,-20-6-31,13 1 31,-15-4 0,-2-5 0,-14-8 0,-2 0 0,-12-3 788,-2-3-788,-12 4 33,-1-6-33,-5-1 0,-1-4 0,1 3 0,-5-3 0,3 5 0,-8-1 0,4 1 0,-5 0 0,0-1 0,0 1 0,0-1 0,0 1 0,0 5 0,0-4 0,0 4 0,0-5 0,0-1 0,-10-4 0,-2-1 0,-5-5 0,-11 0 0,9 0 0,-16-6 0,-10-13 0,-2-3 0,-5-10 0,-6-1 0,18 7 0,-17-6 0,10-1 0,-6-1 0,5-6 0,-4 6 0,12-4 0,-11 4 0,11 1 0,-6-5 0,9 12 0,6-4 0,2 11 0,6 3 0,0 4 0,5 6 0,7 5 0,6 12 0,5 7 0,0 5 0,5 0 0,14 13 0,8-2 0,20 13 0,1-7 0,6 7 0,-7-12 0,5 16 0,-5-16 0,6 5 0,1 0 0,-2-13 0,-6 0 0,-2-4 0,-19-10 0,2 4 0,-15-11 0,4-1 0,-37-32 0,-6-5 0,-40-35 0,8 2-492,23 25 0,-2-2 469,4 4 0,1 0 23,-28-35-259,5 9 259,14 9 0,9 8 0,1 9 0,19 14 0,7 13 983,31 12-950,9 18 240,26 10-273,2 12 0,16 8 0,-21-13 0,18 12 0,-21-21 0,0 6 0,3-7 0,-24-7 0,-3-2 0,-9-11 0,-9-1 0,4-5 0,-10-5 0,-1-6 0,-5-1 0,0-3 0,0-1 0,0 4 0,0-10 0,-5 10 0,-1-10 0,-5 10 0,-6-9 0,5 8 0,-10-8 0,5 8 0,-6-3 0,-6-2 0,-2 5 0,-5-5 0,-8 6 0,-1 5 0,0 1 0,-5 6 0,5 0 0,-7 0 0,-7 0 0,6 0 0,-2 0 0,-34 0-479,23 0 1,-2 0 478,-30 0 0,16 0-242,32 0 1,0 0 241,-23 0 0,-22 0 0,16 0 0,3 0 0,7 0 0,8 0 0,2 0 0,0 0 933,5 0-933,-5 6 507,7 1-507,7 6 0,2-1 0,12 0 0,7-6 0,3 5 0,9-10 0,-4 9 0,5-9 0,0 3 0,0-4 0,1 0 0,4 10 0,1-3 0,5 8 0,10-4 0,9 1 0,18 5 0,8 3 0,22 14 0,4 1-492,-28-10 0,2 1 430,4 1 1,0 0 61,5 1 0,2-1 0,-1 1 0,0-2-449,37 6 449,-42-14 0,-1-1 0,25 5 0,21 1 0,-24-3 0,3-12 0,-27-2 0,10-6 0,-18 0 0,-2 0 983,-2 0-886,-11-6 379,5 5-476,-6-9 0,-6 9 0,5-10 0,-10 10 0,4-9 0,-6 9 0,1-9 0,-1 9 0,1-8 0,-5 3 0,-1-5 0,-5 0 0,0 0 0,0 1 0,-5-1 0,-13-1 0,-7 6 0,-12-5 0,1-1 0,-23-2 0,17-4 0,-40-3 0,32-6 0,-25-3 0,27-2 0,-11-1 0,12-1 0,0-6 0,2 6 0,12-2 0,9 5 0,7 0 0,5 2 0,5 6 0,-3 6 0,9 0 0,-4 16 0,5 28 0,0-4 0,0 20 0,0-26 0,0 4 0,0-9 0,0 4 0,0-5 0,0 0 0,0-1 0,0 1 0,-10-43 0,2 11 0,-9-37 0,10 22 0,-3-1 0,3 6 0,-10 2 0,4 6 0,-8 5 0,3 2 0,-5-1 0,0 9 0,5-7 0,-4 9 0,5-5 0,-16-6 0,7 9 0,-13-7 0,14 8 0,-10 1 0,-2-5 0,-2 9 0,-4-4 0,6 6 0,1 0 0,-8 0 0,6 0 0,-6 0 0,8 0 0,-1 0 0,0 0 0,1 0 0,5 0 0,2 5 0,0 2 0,4 4 0,-4 1 0,6 0 0,0-1 0,0 0 0,0 1 0,-6-6 0,5 4 0,-16-3 0,15-1 0,-3 4 0,6-9 0,10 4 0,-9 0 0,9-4 0,-10 4 0,4-5 0,-5 5 0,0-4 0,1 4 0,-8-5 0,0 0 0,-7 6 0,0-5 0,1 5 0,-8-6 0,-1 0 0,-14 0 0,5 0 0,-12 0 0,5 0 0,-8 0 0,-7 0 0,5 0 0,-5 0 0,7 0 0,-7 0 0,-12 0 0,8 0 0,2 0 0,3 0 0,12 0 0,6 0 0,-1 0 0,-20 0 0,-21 0 0,32 0 0,13 0 0,-12 0 0,12 0 0,-5 0 0,7 0 0,0 0 0,-7 0 0,6 0 0,0 0 0,3 0 0,5 0 0,-7 0 0,7 0 0,2 0 0,2 0 0,-4 0 0,-11 0 0,-13 0 0,-19-14-895,-9 4 895,40-1 0,-2 0 0,1 3 0,-2 0 0,-3-4 0,-1 1 0,5 2 0,0 0 0,6 1 0,-1 0 0,-14 1 0,2 0 0,-15-1 0,16 3 0,0 1 0,-17-2 0,-16 6 0,36-3 0,1-1 0,-17 2 0,24-2 0,-3 0 0,2 4 0,0 0 0,-41 0-351,33 0 1,1 0 350,-25 0 0,0 0 0,1 0 0,33 0 0,1 0 0,-17 0-202,-30 0 202,34 0 0,-21 0 0,33 0 0,1 0 0,-17 0 0,-30 0 0,43 0 0,4 0 0,1 0 0,-10 0 0,-38 0 0,42 0 0,-19 6 854,7 2-854,8-1 0,-5 6 0,5-12 725,0 11-725,-6-11 219,6 11-219,-7-4 0,-9 5 0,14 1 0,12-6 0,1-1 0,-10 0 0,1 1 0,-1-2 0,0-4 0,10 2 0,-1-1 0,-20-3 0,-16 0 0,9 0 0,-7 0 0,15 0 0,-15 0 0,14 0 0,-5 0 0,7 0 0,8 0 0,-5 0 0,5 0 0,0 0 0,2 0 0,-16 0 0,24 0 0,-22-6 0,34-6 0,-4-7 0,6-6 0,1 1 0,-1-1 0,6 1 0,2 6 0,6-4 0,6 10 0,1 0 0,5 3 0,0 3 0,0-5 0,1 0 0,-1 5 0,0-3 0,5 3 0,1-5 0,1 0 0,2 0 0,-2 1 0,4-1 0,0 0 0,0 0 0,0 1 0,0-1 0,0 0 0,0 0 0,0 1 0,4-1 0,2 0 0,5 0 0,-1 1 0,1-1 0,-1 0 0,1 5 0,0-3 0,-1 3 0,1 0 0,-1-4 0,1 4 0,0 0 0,-1-3 0,1 3 0,-1-5 0,1 0 0,0-5 0,4-1 0,-3 0 0,-1 1 0,-6 5 0,-5-5 0,0 4 0,0-4 0,0 5 0,0 0 0,0 1 0,0-1 0,0 0 0,0 0 0,0 1 0,0-6 0,0 3 0,-5-3 0,-1 6 0,0-7 0,-4 5 0,4-4 0,0 5 0,-3 1 0,8-1 0,-9 0 0,4 5 0,0-3 0,-3 3 0,3-5 0,-5 0 0,0 0 0,0-5 0,0 4 0,0-4 0,0 0 0,-5 3 0,-2-9 0,0 5 0,-4-6 0,4 5 0,-5-4 0,0 4 0,0 0 0,0 1 0,6 6 0,1 5 0,5-4 0,0 9 0,0-4 0,1 5 0,-1 0 0,5 10 0,-22-7 0,-1 7 0,-38-16 0,-13-3 0,-17-12-492,40 9 0,-2-1 189,-4-2 1,-2-2 302,1 1 0,-2 0 0,-2 0 0,-1 0 0,0-1 0,1 1 0,-2 3 0,0 1 0,-5-4 0,0 0 0,0 7 0,0 0 0,0-7 0,0 0 0,-1 6 0,2 2 0,3-5 0,2 2 0,-1 6 0,2 1-260,17-3 0,1 0 260,-6 7 0,1-1 0,-35-12 0,-7 11 0,2-4 0,16 6 0,2 0 0,9 0 0,0 0 0,6 0 0,3 0 983,8 0-420,-1 0 0,0 0-563,0 0 0,1 0 0,-1 0 0,0 0 0,0 0 0,0-6 0,7 4 0,-5-9 0,12 9 0,-5-4 0,6 1 0,6 4 0,-20-10 0,22 9 0,-22-3 0,26 5 0,-10 0 0,10 0 0,-10 0 0,11 0 0,-11 0 0,4 0 0,0 0 0,-4 0 0,11 0 0,-12 0 0,12 0 0,-11 0 0,10 0 0,-10 0 0,4 0 0,1 5 0,-5-4 0,10 9 0,-10-3 0,10-1 0,-10 5 0,11-4 0,-11-1 0,10 4 0,-10-8 0,10 8 0,-14-4 0,19 0 0,-12 5 0,15-10 0,-1 9 0,2-4 0,5-1 0,0 5 0,1-4 0,-7 5 0,5-5 0,-4 3 0,5-3 0,1 5 0,-1-1 0,0 1 0,5 0 0,-3-1 0,7 1 0,-2-1 0,4 1 0,-5 0 0,4 5 0,-4-5 0,5 5 0,0-5 0,0 4 0,0 3 0,0-2 0,0 0 0,0 0 0,0-4 0,0 4 0,0-5 0,0-1 0,-5 1 0,4 0 0,-4-1 0,0-4 0,29-11 0,-6-3 0,21-14 0,-10 9 0,0-10 0,-5 10 0,0-4 0,-3 6 0,-9 0 0,4 0 0,-10 0 0,-1 0 0,-5 1 0,-17 4 0,-3-5 0,-23 10 0,-3-4 0,-5 5 0,-8 0 0,-2 0 0,-1 0 0,-4 0 0,5 0 0,0 0 0,2 0 0,14 0 0,1 0 0,14 0 0,-6 0 0,17 0 0,-8 0 0,14 0 0,-3 0 0,6 0 0,-1 0 0,0-11 0,5 4 0,0-15 0,6 10 0,0-9 0,0 9 0,0-5 0,0 7 0,0-1 0,10 5 0,-3 1 0,8 5 0,-4 0 0,-1 0 0,6 0 0,-4 0 0,4 5 0,-5 1 0,0 4 0,-1 1 0,1-1 0,-1 1 0,1 0 0,-1-1 0,1 1 0,5-5 0,-4 3 0,4-8 0,0 9 0,-4-4 0,9 0 0,-3 4 0,15 1 0,-8-3 0,14 8 0,-8-15 0,5 10 0,1-10 0,-1 10 0,1-10 0,6 4 0,2 1 0,0-4 0,5 3 0,-5-5 0,6 6 0,1-5 0,7 5 0,-6-6 0,6 0 0,-7 0 0,0 0 0,-8 0 0,6 0 0,-11 0 0,11 0 0,-12 0 0,5 0 0,0 0 0,-5 0 0,22 0 0,-20 0 0,7 0 0,-18 0 0,0 0 0,-5 0 0,0 0 0,-3 0 0,-3 0 0,11 0 0,-5 0 0,5 0 0,-6-5 0,0 4 0,-1-4 0,7 5 0,-4 0 0,4 0 0,-7 0 0,1 0 0,0 0 0,0 0 0,0 0 0,-1 0 0,18 0 0,-8 0 0,15 0 0,-16 0 0,4 0 0,-5 0 0,7 0 0,6 0 0,-5 0 0,5 0 0,1 0 0,0 0 0,1 0 0,-1 0 0,-1 0 0,2 0 0,6 0 0,1 0 0,-7 0 0,5 0 0,-5 5 0,6-3 0,1 4 0,-1-1 0,-6-3 0,5 9 0,-12-9 0,12 9 0,5-10 0,-8 11 0,0-11 0,-12 10 0,-5-10 0,7 4 0,-7-5 0,5 6 0,-10-5 0,4 4 0,-7 1 0,1-5 0,0 4 0,0-5 0,0 5 0,0-4 0,-1 4 0,1-5 0,0 0 0,0 0 0,0 0 0,6 0 0,-5 5 0,5-3 0,-6 3 0,-1-5 0,1 0 0,6 0 0,12 0 0,-2 0 0,8 0 0,-11 5 0,1-4 0,-1 5 0,1-6 0,6 0 0,-5 5 0,5-4 0,-6 5 0,-7-6 0,5 5 0,-4-3 0,-1 3 0,5-5 0,-10 0 0,10 0 0,-11 0 0,5 0 0,0 0 0,-5 0 0,15 0 0,-13 0 0,1 0 0,-5 0 0,-5 0 0,0 0 0,5 0 0,-10 0 0,4 0 0,-6 0 0,1 0 0,0 0 0,-1 0 0,1 0 0,-1 0 0,1 0 0,-1 0 0,1 0 0,0 0 0,-1 0 0,1 0 0,-1 0 0,1 0 0,0 0 0,-1 0 0,1 0 0,-1 0 0,12 0 0,3 0 0,6 0 0,4 0 0,-5 0 0,1-5 0,4 3 0,-11-8 0,5 4 0,0-1 0,-10-3 0,8 9 0,-9-9 0,-1 9 0,-1-4 0,-5 5 0,-1-5 0,1 4 0,0-4 0,-6 0 0,5 4 0,-9-13 0,4 7 0,-5-9 0,4 10 0,7 6 0,1 6 0,3 0 0,-4 3 0,-1-8 0,1 9 0,-1-9 0,6 9 0,-4-9 0,4 9 0,-5-9 0,-1 8 0,6-7 0,-4 7 0,4-8 0,-5 9 0,0-5 0,-1 1 0,1 4 0,-1-4 0,1 4 0,4-4 0,-3 3 0,3-7 0,-4 7 0,-1-8 0,-4 9 0,4-9 0,-4 8 0,4-3 0,-4 5 0,3-5 0,-3 3 0,0-3 0,4 0 0,-5 3 0,6-3 0,-5 5 0,3-1 0,-3-4 0,0 3 0,4-3 0,-5 5 0,1-1 0,4 1 0,-4 0 0,-1-1 0,5 1 0,-9-1 0,8 1 0,-7 0 0,7-1 0,-8 1 0,9 5 0,-9-4 0,9 9 0,-8-9 0,8 10 0,-4-5 0,0 6 0,0 0 0,-1-1 0,-4-4 0,4 3 0,-5-9 0,0 10 0,0-10 0,0 4 0,0-1 0,0-3 0,0 3 0,0-4 0,0-1 0,0 1 0,0-1 0,0 1 0,0-1 0,0 1 0,0 0 0,0-1 0,-5 1 0,4-1 0,-9-4 0,9 4 0,-8-4 0,7 4 0,-2 1 0,4-1 0,0 1 0,4-1 0,2-4 0,5-1 0,-1 0 0,6-4 0,2 4 0,11-5 0,-5 0 0,11 0 0,-4 0 0,5 0 0,-5-6 0,-2-5 0,-7-2 0,-4 2 0,-2 1 0,-6 4 0,1-5 0,-1 0 0,-4 1 0,-1-1 0,-5 0 0,0 0 0,0 1 0,0-1 0,0 0 0,0 0 0,0 1 0,0-1 0,0 0 0,-5 54 0,-2-19 0,1 46 0,-6-27 0,5 2 0,0 7 0,-5 7 0,10-6 0,-4 13 0,6-5 0,0 8 0,0-9 0,0 7 0,0-14 0,0 0 0,6-10 0,0-7 0,12 1 0,7 0 0,0-6 0,11 0 0,-11-8 0,4-5 0,-6-1 0,-6-6 0,-1-5 0,-5-1 0,-1-5 0,-4-28 0,15 32 0,0-12 0,24 41 0,3 7 0,5-6 0,15 0 0,-12-13 0,18-1 0,-13-7 0,34 2-610,-13-1 610,-30-10 0,1 1 0,42 8 0,-6-12 0,-38 3 0,2-1 0,44-3 0,-40 0 0,1 0 0,-3-2 0,-1-3 0,4-1 0,-1-3 0,-3-5 0,-2-2 0,31-21 0,9-1 0,-28-2 0,12 4 0,-21 3 0,-5 6 0,-19 10 0,-8 5 0,-7 6 0,-5 1 610,-45 5-610,-9 0 0,-45 0 0,-7 0-492,43 0 0,-3 0 192,-13 1 1,-3-2 299,-4-3 0,-3 0 0,-8 4 0,-2-2-492,0-5 0,2-1 0,2 3 0,4 1 489,18-1 1,0 0 2,-27 0 0,3 2-344,34 3 0,1 0 344,-17 0 0,0 0 0,-23 0-129,28 0 129,-14 0 983,16 0-617,2 0 617,14 6 0,13 0-89,4 0-894,16 4 164,1 0-164,6 2 0,5 3 0,0-4 0,5-5 0,6-1 0,7-5 0,10 0 0,3 0 0,5 0 0,15 0 0,-4 0 0,19 0 0,3 0 0,18 0 0,2 0 0,-9 5 0,11-3 0,-26 10 0,20-11 0,-17 5 0,-13-6 0,-11 0 0,-15 0 0,-12 0 0,-1 0 0,-73-12 0,29 9 0,-32-3 0,-4 0 0,10 6 0,-38 0 0,30 0 0,1 0 0,9 0 0,15 0 0,13 5 0,13 6 0,6 7 0,5-1 0,0 5 0,0-11 0,23 7 0,-1-7 0,43-4 0,8-2 0,-6-1 0,5 0-492,0 1 0,3 0 0,18 3 0,10 2 402,-25 0 0,7 1 0,0 1 1,-6 0 89,-7-2 0,-5 0 0,6 1-246,12 2 0,9 2 0,0-1 0,-10 0-246,17 4 0,-6 0 164,-19-5 0,2 0 0,-5-1-164,9 2 0,-3-1 121,6 1 1,-5-3 370,-23-6 0,-2-2-197,5 1 1,-1 0 196,-5-4 0,-3 0 983,20 0-289,-4 0 289,-16 0 0,1-6 0,7-14 0,-18 4 0,14-15-178,-16 12-805,6-1 0,-2 2 0,-6 0 0,-7 10 0,5-9 0,-10 11 0,-2-1 0,-7-3 0,0 9 0,-4-8 0,4 7 0,-5-2 0,-1-1 0,1-1 0,0-5 0,-1 0 0,-4 1 0,3 4 0,-7-4 0,12 4 0,-7 0 0,13-4 0,4 9 0,13-4 0,1 5 0,28 0 0,-17 0 0,42 0 0,-18 0-319,-22 0 1,2 0 318,44 0 0,-44 0 0,0 0 0,5 0 0,0 0 0,-4-1 0,0 2 0,45 5 0,-48-6 0,-1 1 0,40 12 0,-37-12 0,0 0 0,36 5 0,4-6 0,-23 0 0,7 0 0,-16 0 0,5 0 0,-13 0 0,0 0 0,-3 0 637,-18 0-637,-2 0 0,-14 0 0,-10-4 0,9 2 0,34-2 0,30 4 0,-27-1 0,4 2-396,7 4 1,-1 4 395,-8-1 0,0 1 0,3 2 0,2 2-492,8 6 0,2 0 334,-3-6 1,1 1 157,14 11 0,-2-1 0,-21-10 0,-2-1 0,6 5 0,-3 1 0,22 3 0,14 1 0,-8-2-228,-9-7 228,-2 0 0,-15-1 0,6 1 730,-6-7-730,-1 5 0,24-4 983,-40-1-632,29 6-97,-27-6-254,8 6 0,5-6 0,0 5 0,-6-10 0,14 10 0,-14-11 0,6 5 0,0-6 0,-5 0 0,5 0 0,-8 0 0,-6 0 0,5 0 0,-12 0 0,12 0 0,-12 0 0,6 0 0,-8-5 0,-5-2 0,4-5 0,-1 6 0,-2-5 0,-5 10 0,-11-4 0,-5 5 0,-1 0 0,1 0 0,-45 0 0,6 0 0,-55 0 0,12 0 0,-16 0-492,35 0 0,-1 0 480,-1 0 1,-1 0 11,-12 0 0,-3 0-492,-5-4 0,-1 0 154,0 3 0,-1 0 338,-8-7 0,-1 0 0,4 7 0,0 0 0,1-3 0,-1 1 0,-4 2 0,1 2 0,8-1 0,1 0 0,0 0 0,1 0 0,-1 0 0,5 0-603,-26 0 603,37 0 0,1 0 0,-23 0 0,-16 0 0,11 6 0,11-5 0,7 11 0,8-10 889,2 4-889,14-1 983,1-4-279,8 5-10,-1-6-694,0 0 0,7 0 0,-5 0 0,10 0 0,-4 0 0,6 0 0,5 0 0,-3 0 0,9 0 0,-10 0 0,0 0 0,-2 0 0,1 0 0,2 0 0,3 0 0,0 0 0,-3 0 0,9 0 0,-4 0 0,5 0 0,5-5 0,1-6 0,5-1 0,10-4 0,9 10 0,11-4 0,7 8 0,0-8 0,6 8 0,-5-9 0,12 10 0,10-11 0,3 10 0,22-11 0,-7-1-492,-27 6 0,3-1 355,4-5 0,3-1 137,7 1 0,4 2-492,13-1 0,1-1 0,-3-2 0,1 0 415,8 2 1,1 1 76,-11-5 0,-1 1 0,0 3 0,-1 2-492,-5-1 0,0 2 314,-5 2 0,-1 1 178,2 0 0,-4 0-422,26-7 422,-37 11 0,-3-1 0,21-7 0,21 11 0,-24-12 983,3 12-962,-27-5 962,4 6 0,-15 0 0,-5 0-344,2-5-90,-14 4-549,2-4 0,-11 5 0,1-4 0,-5-2 0,-2-5 0,-4 0 0,0 0 0,0 1 0,0-1 0,0 0 0,-16 5 0,-4 1 0,-24 5 0,-8-6 0,-17 5 0,-19-5-492,36 5 0,-3 2 400,-3-1 0,-1 0 92,-9 0 0,-2 0 0,1 0 0,-2 0-492,-9 0 0,0 0 67,3 0 0,1 0 425,-6 0 0,3 0-334,21 0 0,2 0 334,-5-4 0,1 1 0,-29 1 0,-1-11 0,-3 12 0,30-11 0,-5 10 983,23-3-949,2 5 949,6 0-96,1 0-104,5 0-783,-3 0 0,10 0 0,-4 0 0,11 0 0,-5 0 0,10 0 0,-10 0 0,10 0 0,-4 0 0,0 0 0,-2 0 0,-5 0 0,0 0 0,0 5 0,-6-4 0,-8 4 0,-1-5 0,-13 0 0,6 0 0,-14 0 0,6 0 0,-14 0 0,6 0 0,0 0 0,2 0 0,14 0 0,1 0 0,8 0 0,0 0 0,11 0 0,9-5 0,11-1 0,22-5 0,3 5 0,23-6 0,2 5 0,7-6 0,15-7 0,-4-1 0,30-2-984,-4-4 910,-32 15 0,1-1 74,1-2 0,0-1 0,9 3 0,1 1 0,1 0 0,0 1 0,6 1 0,-2 3 0,-17 2 0,0 1 0,4-4 0,-1 1-520,29 6 520,-36-3 0,0 1 0,44 3 0,-10 0 0,-10 0 0,14 0 0,-24 0 0,8 0 0,-32 0 0,-6 0 0,-1 0 983,1 0-865,-1 0 433,1 0-551,-1 0 0,-5 0 0,4 5 0,-5 2 0,1 5 0,-2-1 0,-6-4 0,-1 3 0,1-4 0,5 1 0,-4 3 0,3-9 0,-4 9 0,0-9 0,0 5 0,-1-1 0,1-4 0,0 4 0,-5-5 0,-2 0 0,-6 0 0,1 0 0,-43-16 0,11 6 0,-43-19 0,25 10 0,-11-7 0,5 6 0,-7-4 0,1 4 0,-9-13 0,14 6 0,-12-6 0,13 8 0,-8-8 0,7 6 0,1-11 0,8 12 0,5-4 0,3 6 0,6 1 0,6 6 0,-5 0 0,15 6 0,-8 0 0,9 0 0,-5 5 0,5-3 0,-4 3 0,5-5 0,-1 0 0,-4 1 0,9-1 0,-9 0 0,9 0 0,-4 1 0,0-1 0,4 0 0,-8-5 0,8 5 0,-9-5 0,9 5 0,-9 1 0,9-1 0,-9 0 0,9-5 0,-8 4 0,3 0 0,-5 3 0,0 3 0,1 0 0,-7-4 0,0 9 0,-6-10 0,-6 10 0,4-9 0,-10 8 0,4-3 0,-5 5 0,-1 0 0,0 0 0,1 0 0,-24 0 0,17 0 0,-23 0 0,21 0 0,0 0 0,-5 0 0,11 0 0,-11 0 0,12 0 0,-5 0 0,6 0 0,0 0 0,6 0 0,-4 6 0,5-5 0,-7 10 0,0-10 0,1 10 0,5-10 0,-4 5 0,4-1 0,-6-4 0,7 5 0,1-6 0,0 0 0,4 0 0,-10 0 0,4 0 0,-5 0 0,-1 0 0,-23 0 0,11 0 0,-19 0 0,23 0 0,2 0 0,6 0 0,-7 0 0,6 0 0,-5 0 0,6-6 0,0-1 0,0 1 0,1 0 0,-1 1 0,0 3 0,1-3 0,5 5 0,-4-6 0,4 5 0,1-9 0,-6 8 0,6-8 0,-14 8 0,6-9 0,-12 10 0,5-10 0,-7 4 0,0-1 0,-3-3 0,15 10 0,1-4 0,21 0 0,2 4 0,5-4 0,1 5 0,-1 0 0,0-5 0,0-1 0,37 0 0,-1 2 0,35 4 0,-1 0 0,2 0 0,16 0 0,1 0 0,-7 0 0,11 6 0,-11-4 0,8 10 0,5-4 0,-5 6 0,7-6 0,1-2 0,-9-6 0,7 0 0,-7 0 0,0 0 0,7 0 0,-15 0 0,7 0 0,-9 0 0,0 0 0,9 0 0,-7 0 0,14 0-502,3 0 502,2 0 0,-9 0 0,-27 0 0,4 0 0,6 0 0,0 0 0,-8 1 0,0-2 0,12-1 0,-4-2 0,8-4 0,16 0 0,-9-5 0,-2 12 0,-7-5 0,-8 6 0,-9 0 0,-9 0 0,-12 0 0,-8 0 502,-7 0-502,-5 0 0,-5 4 0,-2 7 0,-37-4 0,8 2 0,-42-9 0,12 0 0,-13 0 0,-27 0 0,28 6 0,16-6 0,1 1 0,-13 11 0,-22-4 0,7 0-762,-9 5 762,34-9 0,1 0 0,-23 10-120,24-6 0,1-1 120,-13 0 0,12 1 0,-1-2 0,-16-4 0,18 4 0,-1 1 0,-12 1 0,-13-1 0,7 6 0,8-6 0,9 0 0,8 4 0,8-9 753,5 3-753,2 0 249,6-4-249,6 4 0,-10-5 0,8 6 0,-3-5 0,0 9 0,-1-9 0,-8 4 0,-6 1 0,1 0 0,-8 7 0,6-6 0,-12-2 0,12 1 0,-6 0 0,14 1 0,0 4 0,7-5 0,0 5 0,6 0 0,1-4 0,5 2 0,5-3 0,-4 4 0,9 1 0,-8 0 0,3-1 0,-5 1 0,-5 5 0,-2-4 0,-11 10 0,-1-3 0,-32 30 0,11-11 0,-22 20 0,19-11 0,-9 3 0,1-1-538,-10 6 538,-7-3 0,38-22 0,-1-1 0,-31 10 0,-12 9 0,22-25 0,-22 5 0,7-8 0,-18-5 0,23-7 0,22-4 0,2-1 0,-2-3 0,-39 0 0,34 0 0,-21 0 0,9 0 0,-1 0 0,1 0 0,7 0 538,1-6-538,9-1 0,6-6 0,-9-5 0,21 5 0,-1-4 0,18 6 0,5 1 0,0-1 0,1 0 0,4 0 0,-4 5 0,4-3 0,-5 8 0,1-9 0,-7 9 0,0-9 0,-6 3 0,0 1 0,-6-5 0,4 5 0,-10-1 0,4-3 0,-5 3 0,-1 0 0,0 2 0,7 5 0,-5-6 0,4 5 0,-6-5 0,7 6 0,-6 0 0,6 0 0,-7 0 0,0 0 0,1-5 0,-1 4 0,0-5 0,7 6 0,-6 0 0,12 0 0,-5 0 0,11 0 0,-3 0 0,9 0 0,57 0 0,-5 0 0,12 0 0,7 0-984,40 0 814,-27 0 0,6 0-322,5 0 0,1 0 0,4-1 0,2 2 443,7 5 0,0 4-443,-9 3 0,1 2 164,-23-3 0,1 1 0,0 1 185,29 11 1,-4 1-350,-22-9 0,-2 0 444,5 4 1,-4-2 423,22 4-376,-35-8 0,4-1 0,22-1 0,0-2 0,-26-2 0,-1-1 0,27 0 0,-2-3 0,18-5 0,-41 0 0,1 0 0,1 0 0,0 0 0,0 0 0,-1 0 0,41 0 0,-48 0 0,0 0 0,38 0 0,8 0 0,-44 0 0,-2 0 0,38 0 0,6 0 0,0-6 0,-14 4 0,-30-8 0,0 0 983,14 6-258,26-16-725,-28 13 0,13-8 0,-7 2 0,22-13 0,-25 10 0,10-4 983,-26 9 0,-12 4 0,5 0-96,-6-4-85,-1 9-802,1-3 0,-1 5 0,1 0 0,-7 0 0,5 0 0,-16 0 0,9 0 0,-16 0 0,4 0 0,-64 0 0,-8 0 0,3 0 0,-6 0-492,2 0 0,-2 0 450,-4 0 1,-2 0-451,-9 0 0,-2 0 63,-11 0 0,-1 0-63,-5-1 0,-3 2 164,27 1 0,-2 1 0,0 0 214,-1 0 0,0 1 0,1 0 114,-1 1 0,1 2 0,-1-1 0,-2 0 0,-1 1 0,0-1 0,3 0 0,1 0 0,-1 0 0,1 1 0,-1-1 0,0 0 0,2 0 0,-1 0 0,1 0 0,2 0 0,0 0 0,4 0 0,-12 3 0,2-1-469,-5-3 0,3-1 469,21 0 0,1-1 0,-1-3 0,1 0 777,-43 0-777,28 0 983,17 0-383,14 0 383,15 0 0,7 0 0,10 4-148,-16-2-822,-12-4-13,-28-19 0,-9-2 0,-14-18 0,22 18 0,12 2 0,1 0 0,-3-1 0,4 4 0,-1-1 0,-7-7 0,-12 4 0,10-3 0,7 11 0,7-5 0,8 12 0,2-4 0,10 5 0,-4-1 0,12-3 0,-5 9 0,5-9 0,-17-2 0,14 0 0,-12 0 0,20 7 0,-4 1 0,5 2 0,1-2 0,-1 4 0,0 0 0,0 0 0,1 0 0,-7 0 0,5 0 0,-4 4 0,10 2 0,-3 5 0,7 5 0,-2 1 0,4 1 0,0 3 0,0 1 0,5 2 0,1 4 0,11-5 0,-5 5 0,18 17 0,-10-11 0,12 15 0,-8-12 0,7 2 0,1-1 0,5-7 0,0-7 0,0 1 0,13 7 0,-3-6 0,12 7 0,0-1 0,-12-10 0,37 26 0,-39-31 0,38 25 0,-36-28 0,12 6 0,-14-8 0,5-5 0,4-2 0,-6-5 0,5 0 0,-17 0 0,1 0 0,6-5 0,2 3 0,6-4 0,-6 6 0,-1 0 0,-14 0 0,-1 0 0,-6 0 0,-6 0 0,-1 0 0,-5 0 0,-5-4 0,-2-7 0,-4-6 0,-5 0 0,-6-5 0,-14-3 0,-6-6 0,-15-15 0,4-2 0,-11-7 0,11 8 0,4 8 0,-1 0 0,-15-8 0,18 11 0,0 1 0,-17-6 0,14 8 0,-6 2 0,8 6 0,6 6 0,2 2 0,12 6 0,1 0 0,10 0 0,1 0 0,5 0 0,0 1 0,0-1 0,0 0 0,5-5 0,1-2 0,5 1 0,6 0 0,-5 6 0,4 0 0,-6 1 0,1 4 0,-1-4 0,1 9 0,0-9 0,5 4 0,1-5 0,6-6 0,6-1 0,-5 0 0,18-6 0,-10 10 0,11-4 0,-6 11 0,-1 2 0,-5 0 0,4 3 0,-11-3 0,0 5 0,-8 0 0,0 0 0,-4 0 0,4 0 0,0 0 0,-4 0 0,4 0 0,-6 0 0,1 0 0,-5 15 0,-7-1 0,-16 14 0,-23-3 0,-14-5 0,-23 6 0,-10-3-492,30-8 0,-3 1 241,-4 0 1,-3 0 250,-12 1 0,-2 0-492,-6 0 0,-1 0 0,-6 1 0,-1 0 164,29-6 0,0 1 0,-1-2 0,0-1 0,0-1 0,1 0-16,-30 5 0,4-2 201,19-3 1,-1-1 142,-1-2 0,-5 0 0,4 0 0,-6-2 0,1 0-32,7 1 1,-4 1 0,7-1 31,5-1 0,6-1 0,8 1 0,3 1 983,-31 7-191,0-4-792,-6 6 0,18 0 983,7-1 0,-6 0 0,14-5-964,-7-2 964,15-6-366,-5 0-472,5 0-145,0-6 0,2-6 0,6-7 0,0-5 0,7 0 0,1 0 0,11 7 0,7 0 0,1 7 0,9-1 0,-4-5 0,5 4 0,0-10 0,0 4 0,0-15 0,0 8 0,0-15 0,0 21 0,0-8 0,0 14 0,0-3 0,0 5 0,0 1 0,0-1 0,5 0 0,-4-5 0,8 4 0,-7-4 0,7 0 0,-2-2 0,4 0 0,0-3 0,0 13 0,0-6 0,-1 12 0,1-2 0,-1 4 0,1 0 0,0 16 0,-5-2 0,0 21 0,-6-5 0,0 7 0,0 0 0,0-1 0,0 1 0,0-1 0,0 1 0,0-1 0,0 7 0,0-4 0,0 11 0,0 10 0,0 3 0,0 13 0,0 1 0,2-27 0,1 1 0,11 33 0,-8-33 0,3-3 0,16 13 0,-5-2 0,6-7 0,6-6 0,8-1 0,7-5 0,6-5 0,8 4 0,-15-18 0,12 10 0,-13-11 0,0 0 0,-2 3 0,-13-10 0,-6 4 0,-8-11 0,-6-1 0,-51-5 0,4 0 0,-56-6 0,-3-3-492,27 1 0,-4 0 0,-4-1 0,-2 1 453,-3-4 0,-1-1 39,-7 0 0,0-1 0,6-2 0,0-2 0,-5-4 0,1 1 0,14 7 0,4 0-408,1-5 0,5 0 408,-27-11 0,37 15 0,3-1 0,-14-12 0,7 3 0,27 11 0,12-3 983,9 6-11,26 5-65,4 2-907,24 4 0,-6 0 0,12 0 0,-5 0 0,6 0 0,16 0 0,-4 0 0,22 0 0,2 0-752,10 0 752,-44 0 0,0 0 0,1 0 0,-2 0 0,37 0 0,5 0 0,-16 0-171,0 0 171,-1 0 0,-16 0 0,-2 0 0,-15 0 0,6 0 745,-5 0-745,0 0 178,13 0-178,-12 0 0,13 0 0,-7 0 0,0 0 0,-1 0 0,1 0 0,16 5 0,-19-4 0,10 5 0,-22-1 0,-7-4 0,5 5 0,-11-6 0,0 0 0,-3 0 0,-9 0 0,4 4 0,0-2 0,-4 2 0,4-4 0,-5 0 0,-1 0 0,1 5 0,5-4 0,-4 4 0,4-5 0,-5 0 0,-1 5 0,1-4 0,5 3 0,-4-4 0,4 5 0,-6-4 0,1 4 0,5-5 0,-4 5 0,9-4 0,-9 4 0,10-5 0,-5 0 0,11 0 0,-4 0 0,-2 0 0,-1 0 0,-3 0 0,-1 0 0,4 0 0,-3 0 0,5 0 0,-6 0 0,4 0 0,-3 0 0,-1 0 0,5 0 0,-5 0 0,0 0 0,5 0 0,-5 0 0,1 0 0,3 0 0,1 0 0,-3 0 0,1 0 0,-9 0 0,0 0 0,-36 0 0,-8 0 0,-44 0 0,-19 0-492,42 0 0,-2 0 276,-16 0 1,-4 0-277,1 0 0,-3 0 0,-14 0 0,-2 0 0,1 0 0,-2 0 0,-5 0 0,0 0 304,0 0 1,0 0 187,6 0 0,0 0 0,-1 0 0,5 0-492,21 0 0,2 0 457,-5-3 1,1-2 34,15 1 0,2 0 199,-4-1 1,-1 1-200,0 0 0,2 0 0,-41-2 0,3 4 0,17-10 983,1 10-394,9-10 394,7 11 0,1-11 0,9 4-71,-1-5-55,7 6-857,1-4 90,14 4-90,1-5 0,0 1 0,4 4 0,-4-3 0,11 3 0,-3 1 0,9 1 0,-10 0 0,10 4 0,-10-9 0,5 8 0,-6-8 0,0 4 0,-6-6 0,-2 0 0,-22-6 0,18 5 0,-16-5 0,20 12 0,-5-5 0,5 9 0,-11-3 0,10 0 0,-18 3 0,-3-3 0,-8-1 0,-7 4 0,7-10 0,-6 11 0,13-11 0,-5 11 0,8-5 0,-1 0 0,0 5 0,7-5 0,-5 6 0,11-6 0,-4 5 0,6-4 0,1-1 0,5 5 0,2-10 0,6 10 0,-5-4 0,4 5 0,2 0 0,0 0 0,5 0 0,-1 0 0,-4 0 0,-1 0 0,-2 0 0,-10 0 0,11 0 0,-12 0 0,6 0 0,-7 0 0,6 0 0,-4 0 0,11 0 0,-5 0 0,6 0 0,5 0 0,7 5 0,6 0 0,5 6 0,10 0 0,9 0 0,11-4 0,13-2 0,18 1 0,19 3-984,17 12 964,-35-9 1,1 1-473,2 6 0,1 1 243,8 1 1,2 1 248,0 3 0,-3 0 0,-15-5 0,-2 0-345,10 0 1,-1-1 344,26 10 0,-37-17 0,-1 0 0,34 15 0,-18-12 0,-10 5 908,-14-13-908,-2-1 983,-12-6-467,-3 0 270,-10 0-786,-2 0 0,-1-5 0,-3 4 0,3-9 0,-4 9 0,-5-9 0,-2 0 0,-4-2 0,-10-4 0,-3 10 0,-10-5 0,0 5 0,0 0 0,0 0 0,0 6 0,1 0 0,-1 0 0,5 0 0,-4 0 0,10-4 0,1-2 0,6-11 0,5 5 0,0-9 0,5 9 0,12-11 0,22 4 0,8-7 0,28-2 0,-4-6 0,15 4-479,-39 9 0,1-1 479,1 3 0,0 0 0,0-7 0,1-1 0,5 0 0,-3-1-193,17-17 193,-26 17 0,-1-1 0,7-12 0,13-15 0,-14 1 0,-7 2 0,-2-2 0,-18 10 0,10 0 948,-18 8-948,9-3 203,-14 13-203,2 1 0,-10 15 0,-10 48 0,2-15 0,-15 41 0,10-33 0,-10 5 0,10-10 0,-10 4 0,10 0 0,-9-10 0,9 8 0,-14 1 0,14-8 0,-9 12 0,6-20 0,3 4 0,2-5 0,1 0 0,4-5 0,0 3 0,1-3 0,5 5 0,0-1 0,0 1 0,0-1 0,0 1 0,10-5 0,-3-1 0,8-5 0,-4 0 0,-1 0 0,1-5 0,0-1 0,-6-5 0,5 5 0,-9-4 0,8 5 0,-7-6 0,7 5 0,-3-4 0,0 4 0,-2-4 0,-4-7 0,-17-7 0,-3-2 0,-32-12 0,-3 4 0,-7-7 0,9 7 0,-6-5 0,11 5 0,-11 0 0,6 1 0,7 13 0,3 2 0,12 11 0,-4 2 0,11 5 0,-5 0 0,0 0 0,4 0 0,-4 0 0,6 0 0,5 0 0,-3 5 0,9 1 0,-4 5 0,4 5 0,2-4 0,-2 9 0,1-3 0,-1 14 0,6-6 0,-4 7 0,8-16 0,-3-1 0,5-5 0,0-1 0,0 1 0,0 0 0,0-1 0,0 1 0,0-1 0,5 6 0,7 8 0,6 0 0,13 12 0,-7-11 0,13 12 0,-12-13 0,11 1 0,1-7 0,8-6 0,0 1 0,5-6 0,-5-2 0,-1-5 0,6 0 0,-1 0 0,-10-5 0,1-2 0,-23-4 0,-1 0 0,-5-5 0,-5-2 0,-1-5 0,-5 0 0,0 6 0,-10-5 0,-16 3 0,-6 1 0,-34-8 0,24 12 0,-31 0 0,2 8 0,-10 6 0,-6 0 0,10 0 0,9 6 0,-1 14 0,14 8 0,2 19 0,7-6 0,10 11 0,-2-12 0,13 3 0,6 4 0,7-14 0,7 6 0,5-22 0,0 5 0,0-10 0,0 4 0,0-6 0,4-4 0,8-1 0,5-5 0,12-5 0,8-8 0,2-13 0,13-8 0,-19 2 0,11-6 0,-11-1 0,6-2 0,-5-10 0,-8 5 0,-8 1 0,-11-21 0,-2 24 0,-5-31 0,-11 26 0,-16-4 0,-8 0 0,-1 16 0,-4 2-475,-18-16 1,-3 5 474,7 17 0,-1 7 0,-2 3 0,-1 3 0,4 5 0,-1 3 0,-7 1 0,-1 3 0,9 1 0,0 2 0,-5 0 0,2 4 0,6 8 0,3 3-83,-34 16 83,5 17 0,21-2 0,-5 2 0,12 5 0,9-7 0,8 4 0,6-6 0,7 0 945,0-2-945,12-6 87,2-1-87,5 1 0,0-7 0,11 28 0,2-33 0,23 27 0,3-38 0,12 5 0,-6-7 0,-2-5 0,-6-1 0,-7-6 0,-1 0 0,-11-17 0,-6-10 0,-7-18 0,-5 0 0,-32-8 0,-8 5 0,-38-3 0,5 14-492,18 14 0,-2 3 480,-38 2 12,45 5 0,-1 2 0,-40 4 0,27 7 0,-5 0 0,10 0 0,20 5 0,3 16 983,24 0-970,1 6-13,11-5 0,0-5 0,11 12 0,39 5 0,13 15 0,-3-20 0,4-2-492,-13-2 0,2-2 197,23 2 1,4-2 294,-9-5 0,1-3 0,9-1 0,2-1 0,-2-4 0,-2-1 0,-7-3 0,-4-3 0,29-2-240,2-13 240,-49-8 0,13-21 0,-24 1 0,-13 3 0,-8 3 0,-7 10 983,-4 1-413,-2-2-310,-5 13-260,-10-9 0,-3 11 0,-16-1 0,4 6 0,-4 0 0,6 6 0,6 0 0,0 0 0,7 0 0,4 17 0,1 3 0,5 10 0,0-1 0,0-11 0,0-2 0,0-6 0,5-4 0,6-1 0,12-5 0,8-6 0,20-13 0,4-17 0,24-16-481,-38 23 1,1-1 480,0-4 0,0 1 0,24-20-239,-3-17 239,-21 20 0,1-18 0,-16 13 0,-9 2 0,-10 3 0,-3 18 950,-5-10-950,0 17 250,-17-11-250,-11 10 0,-11-5 0,-11 5 0,5 1 0,-7-1 0,0 6 0,0 1 0,7 6 0,8 6 0,8 2 0,6 5 0,0 0 0,0 0 0,6 0 0,-5 0 0,10 4 0,-10 3 0,10 3 0,-4 6 0,5-9 0,0 3 0,5-6 0,2 2 0,18 5 0,-6-5 0,12-2 0,-9-4 0,5 0 0,1-10 0,6 2 0,0-13 0,6 2 0,-5-4 0,11-1 0,-11 0 0,11 0 0,-2-13 0,5 3 0,2-19 0,-13 19 0,11-17 0,-18 18 0,12-11 0,-8 7 0,-5 6 0,-2 2 0,-10 6 0,-2 6 0,-5 0 0,0 7 0,-5-1 0,-1 5 0,-10 1 0,-2 0 0,-5 4 0,0-4 0,0-1 0,0 5 0,0-4 0,0 5 0,6 0 0,0 0 0,7 0 0,-1 5 0,5 12 0,-4 2 0,9 16 0,-10-4 0,5-1 0,-1 5 0,-4-5 0,10 1 0,-10-2 0,10-6 0,-4-1 0,5-4 0,0-2 0,0-6 0,0-39 0,-5 8 0,-7-28 0,-12 24 0,-1 4 0,-10 13 0,4-8 0,-12 15 0,-2-5 0,-7 6 0,0 0 0,-7 0 0,6 0 0,-14 0 0,13 6 0,-5 1 0,14 11 0,2 1 0,6 6 0,11 4 0,-2-4 0,15 10 0,-4-10 0,10 10 0,-3-5 0,8 1 0,-3 4 0,5-5 0,0 7 0,0-7 0,0-1 0,0-12 0,0-1 0,0-5 0,5-5 0,6-1 0,6-5 0,12-11 0,10-16 0,-7-1 0,7-21 0,-16 16 0,3-17 0,-2 18 0,-5-4 0,-8 13 0,-6 6 0,-15 5 0,-23 7 0,-15 5 0,-29 0 0,-10 0-902,-10 7 902,43 2 0,1 4 0,3 4 0,1 5 0,-2 3 0,4 3-296,-21 23 296,25-21 0,1-2 0,-10 15 0,-13 12 0,19-13 0,13-4 0,8-8 889,9-7-889,9-5 309,2-2-309,5-6 0,20-14 0,2-5 0,12-14 0,-5-1 0,-6 1 0,0 5 0,-5-4 0,-2 5 0,-5-6 0,1 0 0,-6 5 0,-1-10 0,-5 9 0,0-4 0,-16 0 0,-19-2 0,-5 4 0,-33-12 0,31 24 0,-54-3 0,43 12 0,-29 0 0,37 10 0,8 3 0,12 17 0,8 0 0,11 1 0,0-2 0,6-7 0,0 14 0,0-4 0,30 13 0,2 0 0,37 5 0,-14-8 0,30 7 0,-20-26 0,28 5 0,-23-21 0,7 0 0,-9-19 0,2-17 0,-6-22 0,-9 0 0,-7-9 0,-9 19 0,-5-11 0,2 3 0,-21 9 0,1-6 0,-16 22 0,-17-6 0,-10 6 0,-33 4 0,-11 0 0,-16 12-591,-8 1 591,6 7 0,9 0 0,5 0 0,22 6 0,0 6 0,10 8 0,17 3 0,3 7 0,12-6 591,4 5-591,2-6 0,5-6 0,0 5 0,0-10 0,0 4 0,4-6 0,12 6 0,3-9 0,15 3 0,-4-10 0,7 0 0,-7-10 0,6-10 0,-3-19 0,0-7 0,-6-7 0,-9 1 0,-5 0 0,-6 0 0,-1 0 0,-6 7 0,0 2 0,-16 12 0,-19-1 0,-19 19 0,-14 0 0,-1 13 0,1 0 0,-1 12 0,15 2 0,12 12 0,1 6 0,-12 13 0,-13 20 0,21-12 0,19-15 0,-6 7 0,13-9 0,1 1 0,11-7 0,-3-1 0,8-11 0,-3-2 0,5-6 0,0 1 0,21-5 0,1-2 0,19-4 0,-5 0 0,8 0 0,-5-17 0,4 2 0,-4-22 0,-8 5 0,0-6 0,-12 2 0,-2-8 0,-10 12 0,-1-10 0,-6 12 0,-16-2 0,-11 2 0,-12 11 0,-4 6 0,6 7 0,7 6 0,0 0 0,13 0 0,1 0 0,10 5 0,1 6 0,5 7 0,0 4 0,0-4 0,5 3 0,19-2 0,17 6 0,37 3 0,-30-13 0,3 0-492,11-2 0,3-2 278,4 1 1,2-1 213,9-2 0,1-1-492,0 1 0,1-1 0,6-2 0,-2-2 426,-23 0 1,1 0-427,32-4 0,-4 0 440,-5 0-7,-17-5 0,-6-2 59,-18-1 983,-10-15-796,-18 5 796,-7-5 0,-6-6 0,-15 10-591,-15-11-239,-14 17-153,-37-7 0,2-1 0,-5 11 0,-13-2 0,27 5 0,-20 6 0,16-5 0,8 6 0,9 0 0,8 0 0,14 10 0,-11 25 0,14 0 0,-2 17 0,11-15 0,6-7 0,0-6 0,6-8 0,1-6 0,20-34 0,-1 16 0,14-33 0,-11 28 0,4-8 0,-9 9 0,4-5 0,-5 7 0,0 4 0,-41 1 0,-4 5 0,-40 0 0,-2-6 0,-3-3 0,-7 1-409,33 1 0,1 1 409,-39 4 0,30-2 0,-1 1 0,7 2 0,1 2 0,-5-1 0,0 0 0,1 0 0,0 0 0,5 0 0,0 0 0,-44 0-345,1 0 345,25 0 0,-4 0 0,28 0 0,-3 0 0,19 0 0,7 10 803,13 3-803,5 9 360,6 1-360,0 0 0,0 6 0,0-5 0,0 5 0,5-11 0,6-2 0,7-5 0,9 5 0,-3-8 0,4 2 0,-5-10 0,-1 0 0,1 0 0,0 0 0,-6 0 0,5-6 0,-10-5 0,4-2 0,-4-8 0,-1-3 0,1 0 0,-6-42 0,-1 21 0,-5-18 0,-11 15 0,-11 8 0,-10 0 0,-8-5 0,3 25 0,0-4 0,0 17 0,6 1 0,8 6 0,7 0 0,10 10 0,1 9 0,5 6 0,0 3 0,0-5 0,0 0 0,0-5 0,10-2 0,15-4 0,8-1 0,17 2 0,-6-6 0,8-1 0,-7-6 0,5 0 0,-5 0 0,0-6 0,-2-6 0,-12-12 0,3-18 0,-14 9 0,2-12 0,-15 20 0,-2-4 0,-5 11 0,-5 2 0,-12 5 0,-22-1 0,-16 5 0,-13 1 0,-1 6 0,-7 0 0,5 12 0,-7 16 0,15 15 0,14 5 0,-2 5 0,22-1 0,-10 3 0,13-3 0,12-8 0,3-14 0,11-1 0,0-12 0,0-1 0,10-10 0,15-1 0,8-5 0,24 0 0,-10 0 0,12 0 0,-8 0 0,-6 0 0,-2 0 0,-5-17 0,-7 2 0,-7-15 0,-12 1 0,-7-2 0,-5 1 0,-31-1 0,-15 11 0,-50-1-492,43 13 0,-4 1 147,-20-3 0,-5 3-147,0 1 0,-4 2 164,20 1 0,-3 0 0,-8 1 200,-14 1 1,-10 1 0,-1 0-1,11 1 128,16 1 0,8 0 0,-7 1 0,-18 0 0,-10 0 0,3 2 0,19 2 0,23 3 0,6 3 0,-32 7 0,1 2-641,-12 9 641,40-9 0,2 0 0,-17 6 0,22 4 0,17-14 983,18-2-569,8-5 569,4-1 0,0 1 0,30 1-536,1 0-447,43 2 0,-3-1 0,24 2-845,3 0 845,-45-7 0,0-1 0,28 1-151,3-1 151,-24-7 0,1-12 0,-7-8 0,-16-19 0,-12-7 838,-7-5-838,-12-8 158,-1 5-158,-12-5 0,-20 6 0,-26-3 0,-21 5-487,25 24 0,-2 2 487,2 8 0,-1 3 0,-4-2 0,0 3 0,0 8 0,0 2 0,-1-1 0,1 1-17,-44 3 17,24 0 0,0 18 0,24 5 0,-4 17 0,13-1 0,15-2 973,7-6-973,12-2 18,0-6-18,6 4 0,17-2 0,11 11 0,19-3 0,21 3 0,5 4 0,13-16-530,1 10 530,-1-18 0,9-2 0,-14-7 0,-10-7 0,-6-6 0,-17-14 0,-2-1 0,-8-16 0,-20 6 530,0-20-530,-11 22 0,-1-25 0,-30 25 0,-13-5 0,-33 2 0,-27 22-492,43 3 0,-1 1 353,-8 6 1,-1 0 138,-5 0 0,0 0 0,9-1 0,0 2 0,-4 7 0,2 5 0,11 3 0,3 6 0,-5 18 0,3 6 0,10-7 0,3 1 0,0 6 0,4 3 0,5 6 0,7-1 0,-2 24 0,12-28 0,3-1 0,8 10 0,0 8 0,0-11 0,24 12 0,32-4 224,19-12-224,-19-16 0,3-3-492,-1-11 0,4-3 0,30 7 0,2-3 479,-24-12 0,2-3 13,5 0 0,7-1 0,-6-4 0,0-8 0,-3-6 0,9-4 0,-2-7 0,-3-14 0,-10-7-984,-2-28 830,-3 6 1,-5-3 153,-34 24 0,-4-2-432,15-29 0,-6-3 432,-17 26 0,-11 1 0,-19-13 0,-11 5 0,-24-4 0,-3 23 0,-8 5 0,5 15 0,-3 5-395,-13-10 1,-3 2 394,-4 12 0,-1 3 0,0 0 0,0 1 0,6 6 0,2 2 491,3-2 1,4 2-432,-28 17-60,1 12 0,37 13 983,0 12-724,17-8 691,19-7-950,9-4 983,12-14-4,0-4-201,0-2-778,10-5 0,9-5 0,6-1 0,10-5 0,-5 0 0,21 0 0,-5-6 0,13-7 0,0-8 0,18-17 0,-5 8 0,-2-7 0,-20 11 0,-19-3 0,-7 3 0,-6-3 0,-12 6 0,-1 0 0,-10 6 0,-26-1 0,-12 12 0,-26 0 0,-7 6 0,5 0 0,-13 13 0,27 1 0,-16 19 0,25 1 0,-5 0 0,15-3 0,14-8 0,12 0 0,7-6 0,5 4 0,0-9 0,10 3 0,3-4 0,16 1 0,1 5 0,13-3 0,2 4 0,7-5 0,24 1 0,-19-7 0,26 0 0,-36-7 0,11-6 0,-12-14 0,0-7 0,-1-7 0,-14 4 0,-7 6 0,-8 7 0,-5 1 0,0 10 0,-5 34 0,-13 3 0,-14 32 0,-8-3 0,-3-12 0,-1 10 0,6-12 0,-6 7 0,13-2 0,-4-6 0,15-8 0,-7-8 0,15-6 0,-4 0 0,5-6 0,0-1 0,0-5 0,5-1 0,12-4 0,15-1 0,20-5 0,2 0 0,20-7 0,18-31-492,-40 10 0,1-4 44,13-16 1,2-7 447,-2-4 0,-1-4 0,-17 17 0,1-2 0,-1-4 0,11-17 0,1-6 0,-3 2 0,-9 10 0,-3 1 0,1-3-328,5-13 0,0-3 0,-7 6-164,-5 3 0,-7 4 416,-1-6 0,-4 1-230,-11 23 0,-2 1 306,-2-6 0,0 3 0,3-22 0,-9 16 983,-11 37-363,-20 23 363,-5 41 0,-27 25-843,30-20 1,0 2-633,-7 5 0,-3 2 327,-12 23 0,-1 1 165,11-20 0,-1 1 0,-13 21 0,1-1 0,18-20 0,2-2 0,-5 7 0,2-1-492,12-11 0,3 1 383,-9 16 0,5-3-351,12 4 460,-1-8 0,3 0 0,10 0 0,0 20 0,0-24 983,10-15-79,15-9 79,14-18-664,20-6 229,-6-8-548,24-38 0,-30 5 0,1-7-492,2-17 0,2-5 0,18-10 0,-2 0 474,-22 8 0,-3-1 18,17-11 0,-2-2 0,-13 5 0,-3-3-492,3-11 0,-1-3 0,-2-3 0,-5-1 369,-12 2 0,-5 0 123,-2-1 0,-4 1-492,-7 10 0,-4 1 349,4 0 1,-6 4-84,-15 14 0,-6 5 226,-27-33 0,-35 34 0,-1 35 0,-6 13 0,26 11 0,-1 8-149,-2 3 1,-6 5 0,7 7 148,-8 25 0,6 10 0,16-11 0,1 3 0,2 0 0,-12 15 0,1 2 0,17-16 0,0 2 0,2-2 0,-9 13 0,4-2 0,7-5 0,3 0 426,-2 4 1,4-2-427,12-17 0,3 3 0,-4 22 0,2 0 0,-5 18 342,15-22 1,4-2-343,6-8 482,6 27-482,14-20 983,6-31 0,21 14-637,13-21-346,13 0 0,5-8 0,7-15 983,2-19-817,-12-21 0,1-8-166,-18 6 0,-1-3-218,-2-1 0,3-5 0,-8 3 218,-11 2 0,-4 2 0,11-8 0,-2 1-238,8-22 238,0-12 0,-3-8 0,-32 29 0,4-16 0,-21 21 0,0 18 0,-25-15 983,-11 40-596,-27-8-128,-5 18-259,-2 26 0,13 6 0,0 9-492,4 8 0,1 6 164,4-8 0,-1 3 0,2-2 213,-4 10 1,1 2 114,-11 13 0,3-2-492,24-29 0,2-1 439,-17 19 1,3-1-156,1 6 208,-12 7 0,29-20 0,8-13 983,15-11 0,5-11 0,30-6-685,8-6-298,47-5 0,-27 0 0,4 0-492,7-3 0,5-2 83,17-6 1,4-4 80,-30 1 0,2-2 0,1-2 0,11-5 0,2-4 0,0-1 0,2-3 0,0-2 0,1-2 251,-15 5 1,1-1 0,0 0 0,-5 0 76,3-1 0,-4 0 0,1-2 0,8-8 0,1-2 0,-7 0-492,2-5 0,-6 1 379,0 0 0,-2-1 113,-7-2 0,-7 2-550,12-18 550,-27 15 0,-3-1 0,2-3 983,-10-42-475,-21 62 475,-23-18 0,-21 22 0,-46 17-492,43 8 1,-5 1-75,-38 2 1,-2 8-418,24 12 0,1 5-492,-22-3 0,1 9 411,18 19 1,6 7 80,8-4 0,3 3 0,-8 11 0,2 3 0,6-1 0,4-1 0,13-10 0,1-1-355,-4 3 0,2-2 355,-1 25-330,-6 2 330,15 3 0,8 3 0,13-6 0,4-31 0,2 1 0,2 39 0,-1-33 0,2 1-492,4-4 0,3 0 469,2 9 1,5-1 22,6-5 0,4-3 491,-2-6 1,1-3-91,33 35-401,-15-26 712,4-18-712,-8-5 350,-7-19-350,-3-5 983,-10-2-784,-2-5 194,-5-11-393,0-1 0,-5-11 0,-1 0 0,-5 0 0,0-5 0,0 9 0,0-7 0,0 8 0,0 1 0,0-11 0,0 9 0,0-16 0,0 4 0,0-20 0,6 4 0,2-27 0,17 11 0,5-14 0,3 23 0,5 2 0,2 7 0,-1 11 0,0-10 0,-4 24 0,7-8 0,-9 20 0,6-8 0,-10 15 0,1-5 0,7 6 0,-1 0 0,1-5 0,-1 4 0,-5-10 0,4 10 0,-16-9 0,3 4 0,-12 0 0,1 1 0,-17 38 0,-3-2 0,-11 24 0,-12 3 0,11-11 0,-12 19 0,6-13 0,1 0 0,7-10 0,-4-6 0,14-1 0,-7 1 0,15-7 0,-5 5 0,6-11 0,0 11 0,0-10 0,0 4 0,0-12 0,0-1 0,0-5 0,0-1 0,10-4 0,2-1 0,5-10 0,4-6 0,-3-2 0,0-8 0,9 2 0,-7-10 0,9 4 0,2-12 0,-6 7 0,11-3 0,-11 4 0,4 5 0,-12 7 0,-1 1 0,-5 5 0,0 5 0,-6-4 0,0 4 0,-5-4 0,0-1 0,0 0 0,0 0 0,-15 41 0,6-10 0,-18 29 0,8-14 0,-5-4 0,-6 0 0,-2 5 0,-5-10 0,-1 4 0,-5-10 0,-2 3 0,-7-8 0,0 3 0,-15 2 0,4-5 0,0 5 0,-10-6 0,17-1 0,-21-5 0,9 4 0,-9-11 0,14 5 0,-11-6 0,20 0 0,-5 0 0,14 0 0,-5 0 0,11 0 0,-4 0 0,6 0 0,1 0 0,-1 0 0,0 0 0,0 0 0,1 0 0,-1-5 0,0-7 0,1-2 0,5-9 0,-4 5 0,4-6 0,1 0 0,-10-5 0,20 5 0,-12 6 0,19 3 0,-3 9 0,5 0 0,1 1 0,-1 5 0,0 0 0,0 0 0,1 0 0,-1 0 0,0 0 0,0 0 0,1 0 0,-1 0 0,-5 0 0,4 0 0,-10 0 0,10 0 0,-10 0 0,5 0 0,-6 0 0,0 0 0,-6 0 0,4 0 0,-10 0 0,11 0 0,-6 0 0,1 0 0,-1 0 0,-1 0 0,-4 0 0,4 0 0,1 0 0,-5-5 0,10 3 0,-4-3 0,6 5 0,0 0 0,0 0 0,0 0 0,5 0 0,2 0 0,6 0 0,-1 0 0,19-16 0,-9 1 0,15-20 0,-14 5 0,0-7 0,-6 0 0,-6 1 0,-8-8 0,-4 6 0,-8-7 0,5 2 0,-4-3 0,5 1 0,1 1 0,0 1 0,6-2 0,0 0 0,6-5 0,6 11 0,2-4 0,5 6 0,0 0 0,0 7 0,0 1 0,0 11 0,0 2 0,4 5 0,2 5 0,10 1 0,2 5 0,10 0 0,10 0 0,6 0 0,54 19 0,-8 14-492,-30-9 0,1 4 352,-5 3 1,-3 1 139,-6-1 0,-1-1 0,5 4 0,-2 1 0,-2 0 0,-3-1-270,23 19 270,10 9 0,-4-10 0,-12-7 0,17 12 0,-26-36 0,3 10 0,4-16 0,0 4 0,-6-6 983,14 0-721,-6-6 26,7-1-288,0-6 0,17 0 0,-12 0 0,20 0 0,-39-8 0,1-2 0,-4 1 0,1-1 0,8-7 0,-1-1 0,20-4-240,-22 3 0,-3 1 240,2 1 0,-2-1 0,1 0 0,1 3 0,20-12 0,-7 6 0,-8 0 0,13-12 0,-31 17 0,36-24 0,-49 20 0,34-13 0,-25 8 0,6 0 480,-2 0-480,-13 6 0,-6 2 0,-8 11 0,-5-4 0,-1 9 0,-34-4 0,-2 5 0,-58 0 0,2 0-492,22 0 0,-5 0 196,-4 0 1,-4 0-197,-12 0 0,-4 0 0,-5 4 0,-1 0 393,-4-3 1,-1 0 98,-1 3 0,2 0 0,2-3 0,5-2 0,23 1 0,0 0 0,-25 0 0,2 0-492,31 0 0,0 0 313,-26 0 1,0 0 178,17 0 0,2 0 0,5 0 0,-1 0 0,-4 0 0,-2 0 0,1 0 0,-1 0 0,-5 0 0,0 0 0,-5 0 0,-1 0 0,-1 0 0,0 0 0,1 1 0,-1-2 0,-6-5 0,5-3 0,27 2 0,3-2-288,-19-10 0,4-1 288,-8-4 0,24 6 0,-1 1 0,-18-5 983,-3 1-732,27 2 732,-4 6 0,-2 1 0,18 0-275,-23-6 58,32 5-766,-16-11 0,11 5 0,1 0 0,-12-4 0,10 9 0,-6-4 0,3 6 0,4 0 0,-5 0 0,5 0 0,-4-6 0,10 5 0,-4-9 0,0 3 0,5 1 0,-5-4 0,0 3 0,4 1 0,-4 1 0,0 5 0,4 0 0,-4 6 0,6-5 0,0 10 0,0-9 0,0 3 0,-22-21 0,16 12 0,-16-12 0,22 17 0,0 4 0,5 2 0,7 15 0,6 9 0,5 5 0,0 5 0,0-6 0,0 6 0,0 2 0,6 5 0,0 1 0,6-1 0,1 7 0,-1 2 0,1 0 0,-6 5 0,4-5 0,-4 7 0,0-1 0,-1 1 0,0 22 0,-5-23 0,5 22 0,0-28 0,-5 0 0,10-8 0,-10-8 0,4-12 0,0-1 0,1-5 0,5-1 0,-6-4 0,0-1 0</inkml:trace>
  <inkml:trace contextRef="#ctx0" brushRef="#br0" timeOffset="6970">1276 1022 24575,'48'0'0,"-9"0"0,-16 0 0,5 0 0,-15 0 0,15 0 0,-16 0 0,9 0 0,-3 0 0,-1 0 0,17 0 0,0 0 0,17 0 0,8 0 0,10 13 0,10 3 0,7 13-397,-38-12 0,-1 2 397,42 18 0,-41-18 0,-1 0 0,39 22 0,-21-12 0,-14-4 0,-3 0 0,-8-7 0,44 28 0,-45-30 0,1 15 0,2-11 0,-12-3 794,-5-6-794,3 1 0,-16-6 0,4-1 0,-6-5 0,-4 4 0,3 2 0,-7 5 0,7-1 0,-8 1 0,4 0 0,-5-1 0,0 1 0,0-1 0,-10-4 0,-2-1 0,-17-5 0,-1 0 0,-7 0 0,-6-12 0,-10-3 0,-8-5 0,-15-7 0,12 12 0,-10-12 0,5 12 0,-2 1 0,-5 8 0,15 6 0,8 0 0,3 0 0,18 0 0,-10 0 0,17 16 0,-5 4 0,6 11 0,0 4 0,6-11 0,0 11 0,11-10 0,2-2 0,5-2 0,0 3 0,0 13 0,0 15 0,19 17 0,20 12-492,-10-32 0,5 0 386,7-1 0,2-1 106,1 5 0,1-2 0,3-4 0,6-3 0,28 6 0,4-5 0,-20-12 0,2-4-492,24 2 0,0-7 139,-22-13 0,-3-4 353,-2-1 0,0-3-492,3-1 0,1-2 462,-5 1 1,-1 0 29,2 0 0,-3 0-329,32 0 329,-39-3 0,-1-1 0,19-4 0,15-6 0,-20 0 983,-15 1-960,-21 1 960,-10 1-311,-16 0 311,-2 0-776,-14-5 200,-31 2-407,-36-5 0,-1 6 0,-10 0-492,-8 3 0,-6 0 164,12 0 0,-5 0 0,-3 1 82,16 3 0,-1 0 0,-2 1 0,-1 1 0,-6 0 0,-1 1 0,-1 0 0,-2 0 49,12 1 0,-1 0 1,-1-1-1,1 1 0,4 1-49,-4 0 0,4 2 0,-1-1 0,-5 0 49,-8 0 0,-8 0 1,-1 0-1,3 0 0,9 0-131,-8 0 0,9 0 0,-3 0 82,8 0 0,-3 0 0,1 0 0,9 0-246,-22 0 0,14 0-374,-7 0 866,42 2 0,3 2 0,-14 2 983,32 6 0,20-1 0,6 0 0,5-1 0,5 1 0,19 0 0,25 2 0,22 1-492,-22-10 1,6 0-783,19 3 0,6 0 291,8-2 0,6 1-328,-17 2 0,3 2 0,3 0 0,5 0 0,2 0 0,2 1 82,-18-1 0,1 0 0,2 1 0,1 0 60,6-1 0,1 0 0,4 1 0,4 1 186,-11 0 0,5 2 0,4 1 0,0 0 0,-2-1 0,-4 0-197,0-1 0,-4 0 1,0-1-1,-1 1 0,1 0 0,6 3 0,2 0 1,-1 1-1,-2 0 0,-4-1-49,2 0 0,-4-1 0,-3 1 0,-4-2-82,1-1 0,-5 0 0,3 0 0,14 3 0,3 1 0,-6-2-88,5 0 1,-2-2 415,-11-3 0,4-1 0,-8-1 0,-7 0 0,-1 0 491,35-2 1,1-2-312,-33 1 0,-5-3 311,-1-1 1,-2-2-1,0 1 1,0 0-1,-5 0 1,0 0-324,0 0 0,0 0-168,36 0 0,4-6 0,-15-2 0,9-7 0,-9 1 983,-1 0 0,-9 0-473,0 1 473,-7-1 0,-2 1 0,-14 0 0,-2 6-271,-6-4-712,10 10 140,-14-10-140,0 10 0,-11-4 0,-10 5 0,4-5 0,-6 4 0,1-9 0,-1 4 0,1-4 0,-5-1 0,-2 0 0,-4-5 0,0 4 0,0-10 0,0 5 0,0-13 0,0 6 0,0-11 0,0 4 0,0-6 0,0 1 0,-5 5 0,-6 2 0,-2 6 0,-9 0 0,-6-10 0,-4 12 0,-2-11 0,5 14 0,6 0 0,0-4 0,0 9 0,5-3 0,2 5 0,0 5 0,4 1 0,-10 5 0,5 0 0,-1 0 0,-4 0 0,-1 6 0,-2 0 0,-4 11 0,0 1 0,-3 12 0,-13 4 0,-2 6 0,-10-2 0,-6 2 0,8-10 0,-4 1-328,0 0 0,-4 2 0,2-3-96,-6-1 1,0-1 423,-16 6 0,0-1 0,16-8 0,1 0 0,-19 5 0,-2 0 0,10-5 0,2 0 0,-1-3 0,1-1 0,5-1 0,2-1-396,9-6 1,1-1 395,-1 3 0,2-1 0,4-5 0,0-1 0,-1 2 0,2 1 0,-46 11 0,42-14 0,-1 1 0,7 4 0,0 2 0,-7-4 0,-2 1 0,1 3 0,1 1 0,3 0 0,-1-1 0,-2-3 0,-1 0 0,-1 3 0,2-1 0,-27 2-117,32-5 1,3 0 116,-14 2 0,-6 1 0,10-1 983,20-6-236,3-1 111,18-6-858,7 10 267,6-3-267,28 3 0,6-5 0,30-5 0,10 0 0,18 0-492,-36 0 0,4 0 53,24 0 1,4 0 438,1 0 0,3 0-328,-11 0 0,4 0 0,0 0 0,1-1 0,-1 1 0,3 1 0,10 3 0,3 3 0,1 1 82,-18-2 0,0 2 0,1 1 0,0 1 0,0 4 0,0 2 0,0 1 0,1 0 0,6 0 0,2 0 0,-1 0 0,-6 0-82,3 3 0,-6 0 0,4-1 82,-9-3 0,3-1 0,-1 0 0,-4-1-82,0 3 0,-3-2 0,2 1 0,13 1 0,3 0 0,-2 0 144,-8-1 1,-1 0 0,-2-2 183,-6-3 0,-1-2 0,-2 0 491,29 4 1,-2-1-279,-10-2 1,-1-3-214,0-1 0,-2-2 0,-3 0 0,-2-1 491,-4-2 1,0-2-1,-1 1 1,-1 0-278,1 3 1,-1 2-215,-3-1 0,0 0 0,4 1 0,-1 0 0,-8 1 0,-2 1 983,41 1-492,-48-1 1,0 1-110,29 6-382,15 1 0,-16-1 0,-10-6 983,-17 3 0,-9-10 0,-18 5 0,3-6 0,-16 0-335,-1-11-515,-29 3 1,12-4 0,-17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81793-82EF-FA40-8B84-30C0260A8CC4}" type="datetimeFigureOut">
              <a:rPr lang="en-US" smtClean="0"/>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60969-E414-2448-A9A9-34DC12A75F6A}" type="slidenum">
              <a:rPr lang="en-US" smtClean="0"/>
              <a:t>‹#›</a:t>
            </a:fld>
            <a:endParaRPr lang="en-US"/>
          </a:p>
        </p:txBody>
      </p:sp>
    </p:spTree>
    <p:extLst>
      <p:ext uri="{BB962C8B-B14F-4D97-AF65-F5344CB8AC3E}">
        <p14:creationId xmlns:p14="http://schemas.microsoft.com/office/powerpoint/2010/main" val="46044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Hannah Machado, I am a senior here at the University of Miami and I will be </a:t>
            </a:r>
          </a:p>
        </p:txBody>
      </p:sp>
      <p:sp>
        <p:nvSpPr>
          <p:cNvPr id="4" name="Slide Number Placeholder 3"/>
          <p:cNvSpPr>
            <a:spLocks noGrp="1"/>
          </p:cNvSpPr>
          <p:nvPr>
            <p:ph type="sldNum" sz="quarter" idx="5"/>
          </p:nvPr>
        </p:nvSpPr>
        <p:spPr/>
        <p:txBody>
          <a:bodyPr/>
          <a:lstStyle/>
          <a:p>
            <a:fld id="{F9B60969-E414-2448-A9A9-34DC12A75F6A}" type="slidenum">
              <a:rPr lang="en-US" smtClean="0"/>
              <a:t>1</a:t>
            </a:fld>
            <a:endParaRPr lang="en-US"/>
          </a:p>
        </p:txBody>
      </p:sp>
    </p:spTree>
    <p:extLst>
      <p:ext uri="{BB962C8B-B14F-4D97-AF65-F5344CB8AC3E}">
        <p14:creationId xmlns:p14="http://schemas.microsoft.com/office/powerpoint/2010/main" val="4189746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Deep learning refers to a subset of the concept of machine learning, it has become very popular the last few years </a:t>
            </a:r>
            <a:endParaRPr lang="en-US" dirty="0"/>
          </a:p>
          <a:p>
            <a:r>
              <a:rPr lang="en-US" dirty="0"/>
              <a:t>Lets say hope is for second layer to keep up </a:t>
            </a:r>
          </a:p>
          <a:p>
            <a:r>
              <a:rPr lang="en-US" dirty="0"/>
              <a:t>The question is What parameters we need to make the assigned layer recognize that pattern</a:t>
            </a:r>
          </a:p>
          <a:p>
            <a:r>
              <a:rPr lang="en-US" dirty="0"/>
              <a:t>Learning </a:t>
            </a:r>
            <a:r>
              <a:rPr lang="en-US" dirty="0">
                <a:sym typeface="Wingdings" pitchFamily="2" charset="2"/>
              </a:rPr>
              <a:t> hopefully it generalized into all types of data</a:t>
            </a:r>
            <a:endParaRPr lang="en-US" dirty="0"/>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10</a:t>
            </a:fld>
            <a:endParaRPr lang="en-US"/>
          </a:p>
        </p:txBody>
      </p:sp>
    </p:spTree>
    <p:extLst>
      <p:ext uri="{BB962C8B-B14F-4D97-AF65-F5344CB8AC3E}">
        <p14:creationId xmlns:p14="http://schemas.microsoft.com/office/powerpoint/2010/main" val="85884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Hypothetically speaking, early areas: you don’t need supervision </a:t>
            </a:r>
          </a:p>
          <a:p>
            <a:r>
              <a:rPr lang="en-US" dirty="0"/>
              <a:t>There is no starting place,  anything I possible </a:t>
            </a:r>
          </a:p>
          <a:p>
            <a:r>
              <a:rPr lang="en-US" dirty="0"/>
              <a:t>The data does not have to be labeled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structure in the data without labels </a:t>
            </a:r>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11</a:t>
            </a:fld>
            <a:endParaRPr lang="en-US"/>
          </a:p>
        </p:txBody>
      </p:sp>
    </p:spTree>
    <p:extLst>
      <p:ext uri="{BB962C8B-B14F-4D97-AF65-F5344CB8AC3E}">
        <p14:creationId xmlns:p14="http://schemas.microsoft.com/office/powerpoint/2010/main" val="223554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receptive fields in V1 simple cells can be characterized as spatially localized and oriented. </a:t>
            </a:r>
          </a:p>
          <a:p>
            <a:r>
              <a:rPr lang="en-US" dirty="0"/>
              <a:t>In an attempt to understand the response properties of such visual neurons, is to consider their relationship to the statistical structure of natural images in terms of efficient or sparse coding.  </a:t>
            </a:r>
          </a:p>
          <a:p>
            <a:r>
              <a:rPr lang="en-US" dirty="0"/>
              <a:t>This figure is the result of an attempt to train an unsupervised learning algorithm with natural images to produce receptive fields with similar properties as V1. </a:t>
            </a:r>
          </a:p>
          <a:p>
            <a:r>
              <a:rPr lang="en-US" dirty="0"/>
              <a:t>No one has succeeded in developing a full set that contains al the properties of a simple or complex cell. </a:t>
            </a:r>
          </a:p>
          <a:p>
            <a:r>
              <a:rPr lang="en-US" sz="1200" b="0" i="0" kern="1200" dirty="0">
                <a:solidFill>
                  <a:schemeClr val="tx1"/>
                </a:solidFill>
                <a:effectLst/>
                <a:latin typeface="+mn-lt"/>
                <a:ea typeface="+mn-ea"/>
                <a:cs typeface="+mn-cs"/>
              </a:rPr>
              <a:t>Sparse coding aims to find a sparse representation of the input data in the form of a linear combination of basic elements as well as those basic elements themselves.</a:t>
            </a:r>
          </a:p>
          <a:p>
            <a:r>
              <a:rPr lang="en-US" sz="1200" kern="1200" dirty="0">
                <a:solidFill>
                  <a:schemeClr val="tx1"/>
                </a:solidFill>
                <a:effectLst/>
                <a:latin typeface="+mn-lt"/>
                <a:ea typeface="+mn-ea"/>
                <a:cs typeface="+mn-cs"/>
              </a:rPr>
              <a:t>The image is the result of a learning algorithm that attempts to find sparse linear code for natural scenes to develop a complete family of localized, oriented receptive fields. </a:t>
            </a:r>
          </a:p>
          <a:p>
            <a:r>
              <a:rPr lang="en-US" sz="1200" kern="1200" dirty="0">
                <a:solidFill>
                  <a:schemeClr val="tx1"/>
                </a:solidFill>
                <a:effectLst/>
                <a:latin typeface="+mn-lt"/>
                <a:ea typeface="+mn-ea"/>
                <a:cs typeface="+mn-cs"/>
              </a:rPr>
              <a:t>The resulting sparse image code provides a more efficient representation for later stages of processing because it possesses a higher degree of statistical independence among its inputs</a:t>
            </a:r>
          </a:p>
          <a:p>
            <a:r>
              <a:rPr lang="en-US" sz="1200" kern="1200" dirty="0">
                <a:solidFill>
                  <a:schemeClr val="tx1"/>
                </a:solidFill>
                <a:effectLst/>
                <a:latin typeface="+mn-lt"/>
                <a:ea typeface="+mn-ea"/>
                <a:cs typeface="+mn-cs"/>
              </a:rPr>
              <a:t>Again going back to the idea that V1 is quite well understood and can be well represented, whereas nothing is concluded on V2 neurons. </a:t>
            </a:r>
          </a:p>
          <a:p>
            <a:r>
              <a:rPr lang="en-US" sz="1200" kern="1200" dirty="0">
                <a:solidFill>
                  <a:schemeClr val="tx1"/>
                </a:solidFill>
                <a:effectLst/>
                <a:latin typeface="+mn-lt"/>
                <a:ea typeface="+mn-ea"/>
                <a:cs typeface="+mn-cs"/>
              </a:rPr>
              <a:t>This image shows the learned basis function scaled in a magnitude that each function fills the grey scale, and zeroes always represented with the same grey level </a:t>
            </a:r>
          </a:p>
          <a:p>
            <a:r>
              <a:rPr lang="en-US" sz="1200" kern="1200" dirty="0" err="1">
                <a:solidFill>
                  <a:schemeClr val="tx1"/>
                </a:solidFill>
                <a:effectLst/>
                <a:latin typeface="+mn-lt"/>
                <a:ea typeface="+mn-ea"/>
                <a:cs typeface="+mn-cs"/>
              </a:rPr>
              <a:t>Sparsifying</a:t>
            </a:r>
            <a:r>
              <a:rPr lang="en-US" sz="1200" kern="1200" dirty="0">
                <a:solidFill>
                  <a:schemeClr val="tx1"/>
                </a:solidFill>
                <a:effectLst/>
                <a:latin typeface="+mn-lt"/>
                <a:ea typeface="+mn-ea"/>
                <a:cs typeface="+mn-cs"/>
              </a:rPr>
              <a:t> makes units more selective in which aspects of stimulus they respond to.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a way to optimize the data and find such the representation is minimized and sparse enough</a:t>
            </a:r>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12</a:t>
            </a:fld>
            <a:endParaRPr lang="en-US"/>
          </a:p>
        </p:txBody>
      </p:sp>
    </p:spTree>
    <p:extLst>
      <p:ext uri="{BB962C8B-B14F-4D97-AF65-F5344CB8AC3E}">
        <p14:creationId xmlns:p14="http://schemas.microsoft.com/office/powerpoint/2010/main" val="3137364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layers, goes through a linear combination then nonlinear then V2 again </a:t>
            </a:r>
          </a:p>
          <a:p>
            <a:r>
              <a:rPr lang="en-US" dirty="0" err="1"/>
              <a:t>terials</a:t>
            </a:r>
            <a:r>
              <a:rPr lang="en-US" dirty="0"/>
              <a:t> and Methods). </a:t>
            </a:r>
            <a:r>
              <a:rPr lang="en-US" b="1" i="1" dirty="0"/>
              <a:t>B</a:t>
            </a:r>
            <a:r>
              <a:rPr lang="en-US" dirty="0"/>
              <a:t>, Visualization scheme. A Layer 2 unit is drawn as an ellipse with the orientation and the size proportional to the orientation and the inverse of frequency of the underlying Gabor filters, respectively </a:t>
            </a:r>
          </a:p>
        </p:txBody>
      </p:sp>
      <p:sp>
        <p:nvSpPr>
          <p:cNvPr id="4" name="Slide Number Placeholder 3"/>
          <p:cNvSpPr>
            <a:spLocks noGrp="1"/>
          </p:cNvSpPr>
          <p:nvPr>
            <p:ph type="sldNum" sz="quarter" idx="5"/>
          </p:nvPr>
        </p:nvSpPr>
        <p:spPr/>
        <p:txBody>
          <a:bodyPr/>
          <a:lstStyle/>
          <a:p>
            <a:fld id="{F9B60969-E414-2448-A9A9-34DC12A75F6A}" type="slidenum">
              <a:rPr lang="en-US" smtClean="0"/>
              <a:t>13</a:t>
            </a:fld>
            <a:endParaRPr lang="en-US"/>
          </a:p>
        </p:txBody>
      </p:sp>
    </p:spTree>
    <p:extLst>
      <p:ext uri="{BB962C8B-B14F-4D97-AF65-F5344CB8AC3E}">
        <p14:creationId xmlns:p14="http://schemas.microsoft.com/office/powerpoint/2010/main" val="882083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Trained on a task, its discriminating images</a:t>
            </a:r>
          </a:p>
          <a:p>
            <a:r>
              <a:rPr lang="en-US" dirty="0"/>
              <a:t>You have a starting point, its good to be able to improve if anything is wrong </a:t>
            </a:r>
          </a:p>
          <a:p>
            <a:r>
              <a:rPr lang="en-US" dirty="0"/>
              <a:t>The sample has been tagged with labels, we know what we are dealing with </a:t>
            </a:r>
          </a:p>
          <a:p>
            <a:r>
              <a:rPr lang="en-US" dirty="0"/>
              <a:t>The “successful” is in quotations because they have been efficient in object recognition, but that does not necessarily mean that its what the brain does. </a:t>
            </a:r>
          </a:p>
        </p:txBody>
      </p:sp>
      <p:sp>
        <p:nvSpPr>
          <p:cNvPr id="4" name="Slide Number Placeholder 3"/>
          <p:cNvSpPr>
            <a:spLocks noGrp="1"/>
          </p:cNvSpPr>
          <p:nvPr>
            <p:ph type="sldNum" sz="quarter" idx="5"/>
          </p:nvPr>
        </p:nvSpPr>
        <p:spPr/>
        <p:txBody>
          <a:bodyPr/>
          <a:lstStyle/>
          <a:p>
            <a:fld id="{F9B60969-E414-2448-A9A9-34DC12A75F6A}" type="slidenum">
              <a:rPr lang="en-US" smtClean="0"/>
              <a:t>14</a:t>
            </a:fld>
            <a:endParaRPr lang="en-US"/>
          </a:p>
        </p:txBody>
      </p:sp>
    </p:spTree>
    <p:extLst>
      <p:ext uri="{BB962C8B-B14F-4D97-AF65-F5344CB8AC3E}">
        <p14:creationId xmlns:p14="http://schemas.microsoft.com/office/powerpoint/2010/main" val="2705500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year where a CNN was used to achieve a top 5 test error rate of 15.4%</a:t>
            </a:r>
          </a:p>
          <a:p>
            <a:r>
              <a:rPr lang="en-US" sz="1200" b="0" i="0" kern="1200" dirty="0">
                <a:solidFill>
                  <a:schemeClr val="tx1"/>
                </a:solidFill>
                <a:effectLst/>
                <a:latin typeface="+mn-lt"/>
                <a:ea typeface="+mn-ea"/>
                <a:cs typeface="+mn-cs"/>
              </a:rPr>
              <a:t>Fairly simple model, 5  layers</a:t>
            </a:r>
          </a:p>
          <a:p>
            <a:r>
              <a:rPr lang="en-US" sz="1200" b="0" i="0" kern="1200" dirty="0">
                <a:solidFill>
                  <a:schemeClr val="tx1"/>
                </a:solidFill>
                <a:effectLst/>
                <a:latin typeface="+mn-lt"/>
                <a:ea typeface="+mn-ea"/>
                <a:cs typeface="+mn-cs"/>
              </a:rPr>
              <a:t>max-pooling layers, dropout layers, and 3 fully connected layers.</a:t>
            </a:r>
          </a:p>
          <a:p>
            <a:endParaRPr lang="en-US" sz="1200" b="0" i="0" kern="1200" dirty="0">
              <a:solidFill>
                <a:schemeClr val="tx1"/>
              </a:solidFill>
              <a:effectLst/>
              <a:latin typeface="+mn-lt"/>
              <a:ea typeface="+mn-ea"/>
              <a:cs typeface="+mn-cs"/>
            </a:endParaRPr>
          </a:p>
          <a:p>
            <a:pPr fontAlgn="base"/>
            <a:r>
              <a:rPr lang="en-US" sz="1200" b="0" i="0" u="sng" kern="1200" dirty="0">
                <a:solidFill>
                  <a:schemeClr val="tx1"/>
                </a:solidFill>
                <a:effectLst/>
                <a:latin typeface="+mn-lt"/>
                <a:ea typeface="+mn-ea"/>
                <a:cs typeface="+mn-cs"/>
              </a:rPr>
              <a:t>Main Points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Trained the network on ImageNet data, which contained over 15 million annotated images from a total of over 22,000 categories.</a:t>
            </a:r>
          </a:p>
          <a:p>
            <a:pPr fontAlgn="base"/>
            <a:r>
              <a:rPr lang="en-US" sz="1200" b="0" i="0" kern="1200" dirty="0">
                <a:solidFill>
                  <a:schemeClr val="tx1"/>
                </a:solidFill>
                <a:effectLst/>
                <a:latin typeface="+mn-lt"/>
                <a:ea typeface="+mn-ea"/>
                <a:cs typeface="+mn-cs"/>
              </a:rPr>
              <a:t>Used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for the nonlinearity functions (Found to decrease training time as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are several times faster than the conventional tanh function).</a:t>
            </a:r>
          </a:p>
          <a:p>
            <a:pPr fontAlgn="base"/>
            <a:r>
              <a:rPr lang="en-US" sz="1200" b="0" i="0" kern="1200" dirty="0">
                <a:solidFill>
                  <a:schemeClr val="tx1"/>
                </a:solidFill>
                <a:effectLst/>
                <a:latin typeface="+mn-lt"/>
                <a:ea typeface="+mn-ea"/>
                <a:cs typeface="+mn-cs"/>
              </a:rPr>
              <a:t>Used data augmentation techniques that consisted of image translations, horizontal reflections, and patch extractions.</a:t>
            </a:r>
          </a:p>
          <a:p>
            <a:pPr fontAlgn="base"/>
            <a:r>
              <a:rPr lang="en-US" sz="1200" b="0" i="0" kern="1200" dirty="0">
                <a:solidFill>
                  <a:schemeClr val="tx1"/>
                </a:solidFill>
                <a:effectLst/>
                <a:latin typeface="+mn-lt"/>
                <a:ea typeface="+mn-ea"/>
                <a:cs typeface="+mn-cs"/>
              </a:rPr>
              <a:t>Implemented dropout layers in order to combat the problem of overfitting to the training data.</a:t>
            </a:r>
          </a:p>
          <a:p>
            <a:pPr fontAlgn="base"/>
            <a:r>
              <a:rPr lang="en-US" sz="1200" b="0" i="0" kern="1200" dirty="0">
                <a:solidFill>
                  <a:schemeClr val="tx1"/>
                </a:solidFill>
                <a:effectLst/>
                <a:latin typeface="+mn-lt"/>
                <a:ea typeface="+mn-ea"/>
                <a:cs typeface="+mn-cs"/>
              </a:rPr>
              <a:t>Trained the model using batch stochastic gradient descent, with specific values for momentum and weight decay.</a:t>
            </a:r>
          </a:p>
          <a:p>
            <a:pPr fontAlgn="base"/>
            <a:r>
              <a:rPr lang="en-US" sz="1200" b="0" i="0" kern="1200" dirty="0">
                <a:solidFill>
                  <a:schemeClr val="tx1"/>
                </a:solidFill>
                <a:effectLst/>
                <a:latin typeface="+mn-lt"/>
                <a:ea typeface="+mn-ea"/>
                <a:cs typeface="+mn-cs"/>
              </a:rPr>
              <a:t>Trained on two GTX 580 GPUs for </a:t>
            </a:r>
            <a:r>
              <a:rPr lang="en-US" sz="1200" b="1" i="0" kern="1200" dirty="0">
                <a:solidFill>
                  <a:schemeClr val="tx1"/>
                </a:solidFill>
                <a:effectLst/>
                <a:latin typeface="+mn-lt"/>
                <a:ea typeface="+mn-ea"/>
                <a:cs typeface="+mn-cs"/>
              </a:rPr>
              <a:t>five to six days</a:t>
            </a:r>
            <a:r>
              <a:rPr lang="en-US" sz="1200" b="0" i="0" kern="1200" dirty="0">
                <a:solidFill>
                  <a:schemeClr val="tx1"/>
                </a:solidFill>
                <a:effectLst/>
                <a:latin typeface="+mn-lt"/>
                <a:ea typeface="+mn-ea"/>
                <a:cs typeface="+mn-cs"/>
              </a:rPr>
              <a:t>.</a:t>
            </a:r>
          </a:p>
          <a:p>
            <a:pPr fontAlgn="base"/>
            <a:r>
              <a:rPr lang="en-US" sz="1200" b="0" i="0" u="sng" kern="1200" dirty="0">
                <a:solidFill>
                  <a:schemeClr val="tx1"/>
                </a:solidFill>
                <a:effectLst/>
                <a:latin typeface="+mn-lt"/>
                <a:ea typeface="+mn-ea"/>
                <a:cs typeface="+mn-cs"/>
              </a:rPr>
              <a:t>Why It’s Important</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The neural network developed by </a:t>
            </a:r>
            <a:r>
              <a:rPr lang="en-US" sz="1200" b="0" i="0" kern="1200" dirty="0" err="1">
                <a:solidFill>
                  <a:schemeClr val="tx1"/>
                </a:solidFill>
                <a:effectLst/>
                <a:latin typeface="+mn-lt"/>
                <a:ea typeface="+mn-ea"/>
                <a:cs typeface="+mn-cs"/>
              </a:rPr>
              <a:t>Krizhevsky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Sutskever</a:t>
            </a:r>
            <a:r>
              <a:rPr lang="en-US" sz="1200" b="0" i="0" kern="1200" dirty="0">
                <a:solidFill>
                  <a:schemeClr val="tx1"/>
                </a:solidFill>
                <a:effectLst/>
                <a:latin typeface="+mn-lt"/>
                <a:ea typeface="+mn-ea"/>
                <a:cs typeface="+mn-cs"/>
              </a:rPr>
              <a:t>, and Hinton in 2012 was the coming out party for CNNs in the computer vision community. This was the first time a model performed so well on a historically difficult ImageNet dataset. Utilizing techniques that are still used today, such as data augmentation and dropout, this paper really illustrated the benefits of CNNs and backed them up with record breaking performance in the competition.</a:t>
            </a:r>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15</a:t>
            </a:fld>
            <a:endParaRPr lang="en-US"/>
          </a:p>
        </p:txBody>
      </p:sp>
    </p:spTree>
    <p:extLst>
      <p:ext uri="{BB962C8B-B14F-4D97-AF65-F5344CB8AC3E}">
        <p14:creationId xmlns:p14="http://schemas.microsoft.com/office/powerpoint/2010/main" val="348237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have assumed unsupervised more general purpose. Get data that is more general and then task based. Top down or bottom up. There might be some unsupervised learning in the beginning but then eventually the task becomes </a:t>
            </a:r>
          </a:p>
          <a:p>
            <a:endParaRPr lang="en-US" dirty="0"/>
          </a:p>
          <a:p>
            <a:r>
              <a:rPr lang="en-US" dirty="0"/>
              <a:t>Were asking what the brain is actually using, building these models to compare to brain </a:t>
            </a:r>
          </a:p>
        </p:txBody>
      </p:sp>
      <p:sp>
        <p:nvSpPr>
          <p:cNvPr id="4" name="Slide Number Placeholder 3"/>
          <p:cNvSpPr>
            <a:spLocks noGrp="1"/>
          </p:cNvSpPr>
          <p:nvPr>
            <p:ph type="sldNum" sz="quarter" idx="5"/>
          </p:nvPr>
        </p:nvSpPr>
        <p:spPr/>
        <p:txBody>
          <a:bodyPr/>
          <a:lstStyle/>
          <a:p>
            <a:fld id="{F9B60969-E414-2448-A9A9-34DC12A75F6A}" type="slidenum">
              <a:rPr lang="en-US" smtClean="0"/>
              <a:t>16</a:t>
            </a:fld>
            <a:endParaRPr lang="en-US"/>
          </a:p>
        </p:txBody>
      </p:sp>
    </p:spTree>
    <p:extLst>
      <p:ext uri="{BB962C8B-B14F-4D97-AF65-F5344CB8AC3E}">
        <p14:creationId xmlns:p14="http://schemas.microsoft.com/office/powerpoint/2010/main" val="1174632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need more versions of unsupervised </a:t>
            </a:r>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17</a:t>
            </a:fld>
            <a:endParaRPr lang="en-US"/>
          </a:p>
        </p:txBody>
      </p:sp>
    </p:spTree>
    <p:extLst>
      <p:ext uri="{BB962C8B-B14F-4D97-AF65-F5344CB8AC3E}">
        <p14:creationId xmlns:p14="http://schemas.microsoft.com/office/powerpoint/2010/main" val="213394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do all these systems combine to produce the vivid images of solid objects that we perceive? </a:t>
            </a:r>
          </a:p>
          <a:p>
            <a:r>
              <a:rPr lang="en-US" sz="1200" b="0" i="0" kern="1200" dirty="0">
                <a:solidFill>
                  <a:schemeClr val="tx1"/>
                </a:solidFill>
                <a:effectLst/>
                <a:latin typeface="+mn-lt"/>
                <a:ea typeface="+mn-ea"/>
                <a:cs typeface="+mn-cs"/>
              </a:rPr>
              <a:t>The brain extracts biologically relevant information at each stage and associates firing patterns of neuronal populations with past experience.</a:t>
            </a:r>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18</a:t>
            </a:fld>
            <a:endParaRPr lang="en-US"/>
          </a:p>
        </p:txBody>
      </p:sp>
    </p:spTree>
    <p:extLst>
      <p:ext uri="{BB962C8B-B14F-4D97-AF65-F5344CB8AC3E}">
        <p14:creationId xmlns:p14="http://schemas.microsoft.com/office/powerpoint/2010/main" val="208445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our brain makes sense of the world around us is through an intrinsic network of neurons that encode stimuli . When presented with a stimulus, </a:t>
            </a:r>
          </a:p>
          <a:p>
            <a:r>
              <a:rPr lang="en-US" dirty="0"/>
              <a:t>It goes from interpreting simple things like orientation to object recognition </a:t>
            </a:r>
          </a:p>
          <a:p>
            <a:r>
              <a:rPr lang="en-US" dirty="0"/>
              <a:t>Much is known about visual processing in V1</a:t>
            </a:r>
          </a:p>
          <a:p>
            <a:r>
              <a:rPr lang="en-US" dirty="0"/>
              <a:t>In this graph, the sizes of the rectangles are proportional to the surface area in the brain. Even though a lot is known about what goes on in V1, very little can be concluded on V2</a:t>
            </a:r>
          </a:p>
        </p:txBody>
      </p:sp>
      <p:sp>
        <p:nvSpPr>
          <p:cNvPr id="4" name="Slide Number Placeholder 3"/>
          <p:cNvSpPr>
            <a:spLocks noGrp="1"/>
          </p:cNvSpPr>
          <p:nvPr>
            <p:ph type="sldNum" sz="quarter" idx="5"/>
          </p:nvPr>
        </p:nvSpPr>
        <p:spPr/>
        <p:txBody>
          <a:bodyPr/>
          <a:lstStyle/>
          <a:p>
            <a:fld id="{F9B60969-E414-2448-A9A9-34DC12A75F6A}" type="slidenum">
              <a:rPr lang="en-US" smtClean="0"/>
              <a:t>2</a:t>
            </a:fld>
            <a:endParaRPr lang="en-US"/>
          </a:p>
        </p:txBody>
      </p:sp>
    </p:spTree>
    <p:extLst>
      <p:ext uri="{BB962C8B-B14F-4D97-AF65-F5344CB8AC3E}">
        <p14:creationId xmlns:p14="http://schemas.microsoft.com/office/powerpoint/2010/main" val="390365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our brain ”sees” when presented with a stimulus is essentially a series of spikes that are encoded into stimuli and then decoded by the neurons  to interpret the world around us. </a:t>
            </a:r>
          </a:p>
          <a:p>
            <a:r>
              <a:rPr lang="en-US" sz="1200" b="0" i="0" kern="1200" dirty="0">
                <a:solidFill>
                  <a:schemeClr val="tx1"/>
                </a:solidFill>
                <a:effectLst/>
                <a:latin typeface="+mn-lt"/>
                <a:ea typeface="+mn-ea"/>
                <a:cs typeface="+mn-cs"/>
              </a:rPr>
              <a:t>each vision cell’s receptive field is activated when light hits a tiny region in the center of the field and inhibited when light hits the area surrounding the center.</a:t>
            </a:r>
          </a:p>
          <a:p>
            <a:r>
              <a:rPr lang="en-US" sz="1200" b="0" i="0" kern="1200" dirty="0">
                <a:solidFill>
                  <a:schemeClr val="tx1"/>
                </a:solidFill>
                <a:effectLst/>
                <a:latin typeface="+mn-lt"/>
                <a:ea typeface="+mn-ea"/>
                <a:cs typeface="+mn-cs"/>
              </a:rPr>
              <a:t>Begins with light passing the cornea and the retina, through the LGN (lateral geniculate nucleus)</a:t>
            </a:r>
          </a:p>
          <a:p>
            <a:r>
              <a:rPr lang="en-US" sz="1200" b="0" i="0" kern="1200" dirty="0">
                <a:solidFill>
                  <a:schemeClr val="tx1"/>
                </a:solidFill>
                <a:effectLst/>
                <a:latin typeface="+mn-lt"/>
                <a:ea typeface="+mn-ea"/>
                <a:cs typeface="+mn-cs"/>
              </a:rPr>
              <a:t>They prefer stimuli in the shape of bars or edges and those at a particular angle (orientation). Further studies have shown that different cells prefer edges at different angles or edges moving in a particular direction.</a:t>
            </a:r>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3</a:t>
            </a:fld>
            <a:endParaRPr lang="en-US"/>
          </a:p>
        </p:txBody>
      </p:sp>
    </p:spTree>
    <p:extLst>
      <p:ext uri="{BB962C8B-B14F-4D97-AF65-F5344CB8AC3E}">
        <p14:creationId xmlns:p14="http://schemas.microsoft.com/office/powerpoint/2010/main" val="20064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specific stimuli has been found to trigger the neurons in V2</a:t>
            </a:r>
          </a:p>
        </p:txBody>
      </p:sp>
      <p:sp>
        <p:nvSpPr>
          <p:cNvPr id="4" name="Slide Number Placeholder 3"/>
          <p:cNvSpPr>
            <a:spLocks noGrp="1"/>
          </p:cNvSpPr>
          <p:nvPr>
            <p:ph type="sldNum" sz="quarter" idx="5"/>
          </p:nvPr>
        </p:nvSpPr>
        <p:spPr/>
        <p:txBody>
          <a:bodyPr/>
          <a:lstStyle/>
          <a:p>
            <a:fld id="{F9B60969-E414-2448-A9A9-34DC12A75F6A}" type="slidenum">
              <a:rPr lang="en-US" smtClean="0"/>
              <a:t>4</a:t>
            </a:fld>
            <a:endParaRPr lang="en-US"/>
          </a:p>
        </p:txBody>
      </p:sp>
    </p:spTree>
    <p:extLst>
      <p:ext uri="{BB962C8B-B14F-4D97-AF65-F5344CB8AC3E}">
        <p14:creationId xmlns:p14="http://schemas.microsoft.com/office/powerpoint/2010/main" val="312683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cells </a:t>
            </a:r>
          </a:p>
          <a:p>
            <a:r>
              <a:rPr lang="en-US" dirty="0"/>
              <a:t>Cares that it is vertical, not that it has positives and negatives</a:t>
            </a:r>
          </a:p>
          <a:p>
            <a:r>
              <a:rPr lang="en-US" dirty="0"/>
              <a:t>A complex cell would respond to all of these stimulus. </a:t>
            </a:r>
          </a:p>
        </p:txBody>
      </p:sp>
      <p:sp>
        <p:nvSpPr>
          <p:cNvPr id="4" name="Slide Number Placeholder 3"/>
          <p:cNvSpPr>
            <a:spLocks noGrp="1"/>
          </p:cNvSpPr>
          <p:nvPr>
            <p:ph type="sldNum" sz="quarter" idx="5"/>
          </p:nvPr>
        </p:nvSpPr>
        <p:spPr/>
        <p:txBody>
          <a:bodyPr/>
          <a:lstStyle/>
          <a:p>
            <a:fld id="{F9B60969-E414-2448-A9A9-34DC12A75F6A}" type="slidenum">
              <a:rPr lang="en-US" smtClean="0"/>
              <a:t>5</a:t>
            </a:fld>
            <a:endParaRPr lang="en-US"/>
          </a:p>
        </p:txBody>
      </p:sp>
    </p:spTree>
    <p:extLst>
      <p:ext uri="{BB962C8B-B14F-4D97-AF65-F5344CB8AC3E}">
        <p14:creationId xmlns:p14="http://schemas.microsoft.com/office/powerpoint/2010/main" val="115725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example of a linear filter, where essentially a stimulus can produce a positive, negative, or neutral response. </a:t>
            </a:r>
          </a:p>
          <a:p>
            <a:r>
              <a:rPr lang="en-US" dirty="0"/>
              <a:t>The response in this case is the dot product of the filter with the stimulus. So, for example, the filter will recognize a black, white black stimulus as a positive response and a white black white stimulus as negative, while a blank stimulus wont produce any response. </a:t>
            </a:r>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6</a:t>
            </a:fld>
            <a:endParaRPr lang="en-US"/>
          </a:p>
        </p:txBody>
      </p:sp>
    </p:spTree>
    <p:extLst>
      <p:ext uri="{BB962C8B-B14F-4D97-AF65-F5344CB8AC3E}">
        <p14:creationId xmlns:p14="http://schemas.microsoft.com/office/powerpoint/2010/main" val="795186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cannot be explained linearly, so Nonlinearity allows you to learn more complex structures and take a step further </a:t>
            </a:r>
          </a:p>
          <a:p>
            <a:r>
              <a:rPr lang="en-US" dirty="0"/>
              <a:t>Its like untangling the space. Things are not linearly separable in beginning, but if you sort them nonlinearly, you might get to a point where you can separate images easily </a:t>
            </a:r>
          </a:p>
          <a:p>
            <a:r>
              <a:rPr lang="en-US" dirty="0"/>
              <a:t>In this case, it sets the negative filter responses to zero (firing rates are positive). To the left we have a comparison of temporal stimulus, firing rate over time, and we can see that the nonlinear function highlights the –</a:t>
            </a:r>
            <a:r>
              <a:rPr lang="en-US" dirty="0" err="1"/>
              <a:t>eak</a:t>
            </a:r>
            <a:r>
              <a:rPr lang="en-US" dirty="0"/>
              <a:t> of the stimulus </a:t>
            </a:r>
          </a:p>
        </p:txBody>
      </p:sp>
      <p:sp>
        <p:nvSpPr>
          <p:cNvPr id="4" name="Slide Number Placeholder 3"/>
          <p:cNvSpPr>
            <a:spLocks noGrp="1"/>
          </p:cNvSpPr>
          <p:nvPr>
            <p:ph type="sldNum" sz="quarter" idx="5"/>
          </p:nvPr>
        </p:nvSpPr>
        <p:spPr/>
        <p:txBody>
          <a:bodyPr/>
          <a:lstStyle/>
          <a:p>
            <a:fld id="{F9B60969-E414-2448-A9A9-34DC12A75F6A}" type="slidenum">
              <a:rPr lang="en-US" smtClean="0"/>
              <a:t>7</a:t>
            </a:fld>
            <a:endParaRPr lang="en-US"/>
          </a:p>
        </p:txBody>
      </p:sp>
    </p:spTree>
    <p:extLst>
      <p:ext uri="{BB962C8B-B14F-4D97-AF65-F5344CB8AC3E}">
        <p14:creationId xmlns:p14="http://schemas.microsoft.com/office/powerpoint/2010/main" val="303272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encoding—the process by which stimuli are transformed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into patterns of neural activity—and decoding, the process by which neural activity generates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behavior. </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of whose layers are made up of a linear-nonlinear (LN) combination of simple operations such as filtering, thresholding, pooling and normalization. The filter bank in each layer consists of a set of weights analogous to synaptic strengths. Each filter in the filter bank corresponds to a distinct template, analogous to Gabor wavelets with different frequencies and orientations; the image shows a model with four filters in layer 1, eight in layer 2, and so on. </a:t>
            </a:r>
            <a:endParaRPr lang="en-US" dirty="0"/>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8</a:t>
            </a:fld>
            <a:endParaRPr lang="en-US"/>
          </a:p>
        </p:txBody>
      </p:sp>
    </p:spTree>
    <p:extLst>
      <p:ext uri="{BB962C8B-B14F-4D97-AF65-F5344CB8AC3E}">
        <p14:creationId xmlns:p14="http://schemas.microsoft.com/office/powerpoint/2010/main" val="159723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Angle stimuli, consisting of two line segments, used by Ito and Komatsu [9] to study the selectivity of V2 neurons. The orientation of one line segment varies along the rows and the orientation of the other line segment varies along the columns. (B) The pattern of responses for an example neuron. Circles surround the stimulus that evoked the maximal response, and stimuli that evoked more than half this maximum are shaded in gray. (C) Our model V2 neuron sums the responses from two orientation-selective V1 neurons that sum the inputs from LGN cells with center-surround receptive fields [11]. (D) Predicted response from our model neuron to the stimulus set. Like the example V2 neuron, the model neuron responds to angle stimuli containing </a:t>
            </a:r>
            <a:r>
              <a:rPr lang="en-US" sz="1200" b="0" kern="1200" dirty="0" err="1">
                <a:solidFill>
                  <a:schemeClr val="tx1"/>
                </a:solidFill>
                <a:effectLst/>
                <a:latin typeface="+mn-lt"/>
                <a:ea typeface="+mn-ea"/>
                <a:cs typeface="+mn-cs"/>
              </a:rPr>
              <a:t>ori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ented</a:t>
            </a:r>
            <a:r>
              <a:rPr lang="en-US" sz="1200" b="0" kern="1200" dirty="0">
                <a:solidFill>
                  <a:schemeClr val="tx1"/>
                </a:solidFill>
                <a:effectLst/>
                <a:latin typeface="+mn-lt"/>
                <a:ea typeface="+mn-ea"/>
                <a:cs typeface="+mn-cs"/>
              </a:rPr>
              <a:t> line segments that match the pre- </a:t>
            </a:r>
            <a:r>
              <a:rPr lang="en-US" sz="1200" b="0" kern="1200" dirty="0" err="1">
                <a:solidFill>
                  <a:schemeClr val="tx1"/>
                </a:solidFill>
                <a:effectLst/>
                <a:latin typeface="+mn-lt"/>
                <a:ea typeface="+mn-ea"/>
                <a:cs typeface="+mn-cs"/>
              </a:rPr>
              <a:t>ferred</a:t>
            </a:r>
            <a:r>
              <a:rPr lang="en-US" sz="1200" b="0" kern="1200" dirty="0">
                <a:solidFill>
                  <a:schemeClr val="tx1"/>
                </a:solidFill>
                <a:effectLst/>
                <a:latin typeface="+mn-lt"/>
                <a:ea typeface="+mn-ea"/>
                <a:cs typeface="+mn-cs"/>
              </a:rPr>
              <a:t> orientation of either of the two V1 input neurons.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9B60969-E414-2448-A9A9-34DC12A75F6A}" type="slidenum">
              <a:rPr lang="en-US" smtClean="0"/>
              <a:t>9</a:t>
            </a:fld>
            <a:endParaRPr lang="en-US"/>
          </a:p>
        </p:txBody>
      </p:sp>
    </p:spTree>
    <p:extLst>
      <p:ext uri="{BB962C8B-B14F-4D97-AF65-F5344CB8AC3E}">
        <p14:creationId xmlns:p14="http://schemas.microsoft.com/office/powerpoint/2010/main" val="31036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000D-06BD-9B40-9518-531F7006DF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C95C9B-DAA5-5B4D-A532-D0AD4DC6D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44F618-815C-A54D-A796-ADDBF44D4C5A}"/>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5" name="Footer Placeholder 4">
            <a:extLst>
              <a:ext uri="{FF2B5EF4-FFF2-40B4-BE49-F238E27FC236}">
                <a16:creationId xmlns:a16="http://schemas.microsoft.com/office/drawing/2014/main" id="{272553A6-F0B7-AF41-BEF8-02E06845D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102D8-8D02-B843-8488-FFA6B0D0E662}"/>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487699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23BC-EA7A-8A4E-8946-82DD4413DB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558541-2364-8C4A-9E2C-F1212FD478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08A9A6-EAB5-264D-993F-174A1B31AAF5}"/>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5" name="Footer Placeholder 4">
            <a:extLst>
              <a:ext uri="{FF2B5EF4-FFF2-40B4-BE49-F238E27FC236}">
                <a16:creationId xmlns:a16="http://schemas.microsoft.com/office/drawing/2014/main" id="{A47117F5-8B9E-CD4D-8878-DFDF3B333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C9D99-4AC2-B346-A8C8-6FD119B6A234}"/>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1165375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A1DB6E-CEC3-BD4B-AB79-CFFE70A175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DDE41E-A5FB-0848-B153-96EE9E8ED2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BC665-89AF-AC4F-8EBB-4867E5240809}"/>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5" name="Footer Placeholder 4">
            <a:extLst>
              <a:ext uri="{FF2B5EF4-FFF2-40B4-BE49-F238E27FC236}">
                <a16:creationId xmlns:a16="http://schemas.microsoft.com/office/drawing/2014/main" id="{9653BEBF-91F8-2C4C-AAC2-4F2C13557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8188F-7DDB-814B-B0E6-4D2ABD2A700B}"/>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176283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D5DE-DFE7-1543-9F21-479131D46B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0EE8A-26DD-4A4D-B9AE-BADC34530C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DDD76-1275-194D-9B7C-544F9CD716AA}"/>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5" name="Footer Placeholder 4">
            <a:extLst>
              <a:ext uri="{FF2B5EF4-FFF2-40B4-BE49-F238E27FC236}">
                <a16:creationId xmlns:a16="http://schemas.microsoft.com/office/drawing/2014/main" id="{BABE09A2-3C17-E145-B70B-72B04C3B3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2DCA2-EAB6-0E4C-B80D-F81E5F4F6226}"/>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212085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7208-6789-054A-B097-A5BA93B96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0CCD54-A355-1445-8062-D8E4A6166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186BA7-CD3A-5941-9382-C74C0356FBFD}"/>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5" name="Footer Placeholder 4">
            <a:extLst>
              <a:ext uri="{FF2B5EF4-FFF2-40B4-BE49-F238E27FC236}">
                <a16:creationId xmlns:a16="http://schemas.microsoft.com/office/drawing/2014/main" id="{8A94CC4F-15A5-9B4A-A525-9E84B021E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EB284-803B-E74A-BC7C-FF9CB885A341}"/>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234271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9C8B-6BDD-FA4C-B8B7-F500E8148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A56B5B-6E32-C941-9369-9021E514EE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2E47F1-DBEC-244A-9C10-679E4880AA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08394C-2DF5-0441-832E-37885C25506B}"/>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6" name="Footer Placeholder 5">
            <a:extLst>
              <a:ext uri="{FF2B5EF4-FFF2-40B4-BE49-F238E27FC236}">
                <a16:creationId xmlns:a16="http://schemas.microsoft.com/office/drawing/2014/main" id="{8222108C-50EE-CF42-9BDA-4C4B028A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46D3F-C49F-5F48-95CE-F23812DD8B63}"/>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3468882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7C0B-6F14-3542-B91D-F135B090BB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46D92A-C8EF-5D45-9D3D-AD6239ADB8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0A8B44-B342-4741-8977-B414BE845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3FD76-4D63-3142-A661-495BB1F78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8878F7-A269-E546-A3BC-7C83BD2DDB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F07780-BF98-CE40-9605-194A457EBB46}"/>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8" name="Footer Placeholder 7">
            <a:extLst>
              <a:ext uri="{FF2B5EF4-FFF2-40B4-BE49-F238E27FC236}">
                <a16:creationId xmlns:a16="http://schemas.microsoft.com/office/drawing/2014/main" id="{4E2EE0FA-DE58-654E-85F8-9D024BB0D7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6D9789-046D-AE41-9E24-323ACB7B1387}"/>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2148406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2456-2534-A74D-A068-4EF9608ACD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6BA99F-6FC5-BA40-ABE0-C099D41FA926}"/>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4" name="Footer Placeholder 3">
            <a:extLst>
              <a:ext uri="{FF2B5EF4-FFF2-40B4-BE49-F238E27FC236}">
                <a16:creationId xmlns:a16="http://schemas.microsoft.com/office/drawing/2014/main" id="{66A3D710-6A25-DE42-B5E3-60DB4D661B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466FE-86CA-F747-902B-15A39CDF8AEA}"/>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34828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31B3B4-328A-8442-A7F8-ED7A9F37C94F}"/>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3" name="Footer Placeholder 2">
            <a:extLst>
              <a:ext uri="{FF2B5EF4-FFF2-40B4-BE49-F238E27FC236}">
                <a16:creationId xmlns:a16="http://schemas.microsoft.com/office/drawing/2014/main" id="{3B2DC3F8-FF7C-F947-B9E3-26B248E9C8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FB42F3-CC8C-374B-90A6-02F311702C76}"/>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361948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B27F-0267-8746-A896-A3BE2D253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DBC78B-9C03-CD4B-BB1B-A58B0E31B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E39A2D-1CFA-4443-B664-F8205000E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D49890-C948-9244-A4B0-36E5CF8AA2D9}"/>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6" name="Footer Placeholder 5">
            <a:extLst>
              <a:ext uri="{FF2B5EF4-FFF2-40B4-BE49-F238E27FC236}">
                <a16:creationId xmlns:a16="http://schemas.microsoft.com/office/drawing/2014/main" id="{5CD0517B-5627-7740-9AE6-F27E3B8BE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DBC23-0CD7-6F46-83D3-63BC3632F901}"/>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136528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1CD97-955E-4249-A9EC-58FA11CB0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9E201F-E6B0-B642-836D-321D13D10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330D39-F879-8C4A-885B-F1AF1B9CB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0DF0B-0F00-D84A-9E28-A62101EBED1D}"/>
              </a:ext>
            </a:extLst>
          </p:cNvPr>
          <p:cNvSpPr>
            <a:spLocks noGrp="1"/>
          </p:cNvSpPr>
          <p:nvPr>
            <p:ph type="dt" sz="half" idx="10"/>
          </p:nvPr>
        </p:nvSpPr>
        <p:spPr/>
        <p:txBody>
          <a:bodyPr/>
          <a:lstStyle/>
          <a:p>
            <a:fld id="{0C251B2B-313D-024F-A55D-10E91AB9DBE9}" type="datetimeFigureOut">
              <a:rPr lang="en-US" smtClean="0"/>
              <a:t>4/24/19</a:t>
            </a:fld>
            <a:endParaRPr lang="en-US"/>
          </a:p>
        </p:txBody>
      </p:sp>
      <p:sp>
        <p:nvSpPr>
          <p:cNvPr id="6" name="Footer Placeholder 5">
            <a:extLst>
              <a:ext uri="{FF2B5EF4-FFF2-40B4-BE49-F238E27FC236}">
                <a16:creationId xmlns:a16="http://schemas.microsoft.com/office/drawing/2014/main" id="{CA45088C-B6FC-8E49-B830-40EE20C83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7BD45C-C269-9D42-909F-A5B24816246B}"/>
              </a:ext>
            </a:extLst>
          </p:cNvPr>
          <p:cNvSpPr>
            <a:spLocks noGrp="1"/>
          </p:cNvSpPr>
          <p:nvPr>
            <p:ph type="sldNum" sz="quarter" idx="12"/>
          </p:nvPr>
        </p:nvSpPr>
        <p:spPr/>
        <p:txBody>
          <a:bodyPr/>
          <a:lstStyle/>
          <a:p>
            <a:fld id="{C317A63B-F0A9-1846-A541-46239831723E}" type="slidenum">
              <a:rPr lang="en-US" smtClean="0"/>
              <a:t>‹#›</a:t>
            </a:fld>
            <a:endParaRPr lang="en-US"/>
          </a:p>
        </p:txBody>
      </p:sp>
    </p:spTree>
    <p:extLst>
      <p:ext uri="{BB962C8B-B14F-4D97-AF65-F5344CB8AC3E}">
        <p14:creationId xmlns:p14="http://schemas.microsoft.com/office/powerpoint/2010/main" val="101828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85BF8D-373F-4D44-B740-D6A9A2CC9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8A70A3-3712-044B-9C60-C229115F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1EFD3-4FF6-6B4D-8F55-B288D3940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251B2B-313D-024F-A55D-10E91AB9DBE9}" type="datetimeFigureOut">
              <a:rPr lang="en-US" smtClean="0"/>
              <a:t>4/24/19</a:t>
            </a:fld>
            <a:endParaRPr lang="en-US"/>
          </a:p>
        </p:txBody>
      </p:sp>
      <p:sp>
        <p:nvSpPr>
          <p:cNvPr id="5" name="Footer Placeholder 4">
            <a:extLst>
              <a:ext uri="{FF2B5EF4-FFF2-40B4-BE49-F238E27FC236}">
                <a16:creationId xmlns:a16="http://schemas.microsoft.com/office/drawing/2014/main" id="{CBA03FF6-3566-864E-996B-A8375E70F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9A1EEF-43A6-5741-92EC-61103A45D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7A63B-F0A9-1846-A541-46239831723E}" type="slidenum">
              <a:rPr lang="en-US" smtClean="0"/>
              <a:t>‹#›</a:t>
            </a:fld>
            <a:endParaRPr lang="en-US"/>
          </a:p>
        </p:txBody>
      </p:sp>
    </p:spTree>
    <p:extLst>
      <p:ext uri="{BB962C8B-B14F-4D97-AF65-F5344CB8AC3E}">
        <p14:creationId xmlns:p14="http://schemas.microsoft.com/office/powerpoint/2010/main" val="144118969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file:////var/folders/43/b5y_s79d7yx0gb94338vyts40000gn/T/com.microsoft.Word/WebArchiveCopyPasteTempFiles/page2image20635872" TargetMode="Externa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3" name="Group 3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3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4" name="Oval 3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4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3036E30E-74B3-9C4E-9D6B-7CC333514117}"/>
              </a:ext>
            </a:extLst>
          </p:cNvPr>
          <p:cNvSpPr>
            <a:spLocks noGrp="1"/>
          </p:cNvSpPr>
          <p:nvPr>
            <p:ph type="subTitle" idx="1"/>
          </p:nvPr>
        </p:nvSpPr>
        <p:spPr>
          <a:xfrm>
            <a:off x="1524000" y="4495800"/>
            <a:ext cx="9144000" cy="762000"/>
          </a:xfrm>
        </p:spPr>
        <p:txBody>
          <a:bodyPr>
            <a:noAutofit/>
          </a:bodyPr>
          <a:lstStyle/>
          <a:p>
            <a:r>
              <a:rPr lang="en-US" sz="1700" dirty="0"/>
              <a:t>By Hannah Machado</a:t>
            </a:r>
          </a:p>
          <a:p>
            <a:r>
              <a:rPr lang="en-US" sz="1700" dirty="0"/>
              <a:t>Direct Supervisor Dr. Odelia Schwartz </a:t>
            </a:r>
            <a:endParaRPr lang="en-US" sz="1700" dirty="0">
              <a:effectLst/>
            </a:endParaRPr>
          </a:p>
          <a:p>
            <a:r>
              <a:rPr lang="en-US" sz="1700" dirty="0"/>
              <a:t>University of Miami</a:t>
            </a:r>
            <a:endParaRPr lang="en-US" sz="1700" dirty="0">
              <a:effectLst/>
            </a:endParaRPr>
          </a:p>
          <a:p>
            <a:r>
              <a:rPr lang="en-US" sz="1700" dirty="0"/>
              <a:t> </a:t>
            </a:r>
          </a:p>
        </p:txBody>
      </p:sp>
      <p:sp>
        <p:nvSpPr>
          <p:cNvPr id="42" name="Rectangle 4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927680-1E30-0441-A7EB-D7268CC5F241}"/>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rPr>
              <a:t>Modeling the Secondary Visual Cortex</a:t>
            </a:r>
          </a:p>
        </p:txBody>
      </p:sp>
    </p:spTree>
    <p:extLst>
      <p:ext uri="{BB962C8B-B14F-4D97-AF65-F5344CB8AC3E}">
        <p14:creationId xmlns:p14="http://schemas.microsoft.com/office/powerpoint/2010/main" val="9990027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alpha val="92000"/>
          </a:schemeClr>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28B38D-36F7-D543-B2BB-62BEED342526}"/>
              </a:ext>
            </a:extLst>
          </p:cNvPr>
          <p:cNvSpPr>
            <a:spLocks noGrp="1"/>
          </p:cNvSpPr>
          <p:nvPr>
            <p:ph type="title"/>
          </p:nvPr>
        </p:nvSpPr>
        <p:spPr>
          <a:xfrm>
            <a:off x="1154370" y="-281680"/>
            <a:ext cx="9966960" cy="1560320"/>
          </a:xfrm>
        </p:spPr>
        <p:txBody>
          <a:bodyPr vert="horz" lIns="91440" tIns="45720" rIns="91440" bIns="45720" rtlCol="0" anchor="b">
            <a:normAutofit/>
          </a:bodyPr>
          <a:lstStyle/>
          <a:p>
            <a:pPr algn="ctr"/>
            <a:r>
              <a:rPr lang="en-US" sz="5800" dirty="0">
                <a:solidFill>
                  <a:schemeClr val="accent5">
                    <a:lumMod val="75000"/>
                  </a:schemeClr>
                </a:solidFill>
              </a:rPr>
              <a:t>Deep neural networks</a:t>
            </a:r>
          </a:p>
        </p:txBody>
      </p:sp>
      <p:pic>
        <p:nvPicPr>
          <p:cNvPr id="6" name="Picture 5">
            <a:extLst>
              <a:ext uri="{FF2B5EF4-FFF2-40B4-BE49-F238E27FC236}">
                <a16:creationId xmlns:a16="http://schemas.microsoft.com/office/drawing/2014/main" id="{BEBF0220-0266-E74E-9404-8876E545B0AB}"/>
              </a:ext>
            </a:extLst>
          </p:cNvPr>
          <p:cNvPicPr>
            <a:picLocks noChangeAspect="1"/>
          </p:cNvPicPr>
          <p:nvPr/>
        </p:nvPicPr>
        <p:blipFill rotWithShape="1">
          <a:blip r:embed="rId3"/>
          <a:srcRect l="1279" r="29733"/>
          <a:stretch/>
        </p:blipFill>
        <p:spPr>
          <a:xfrm>
            <a:off x="1873803" y="1823241"/>
            <a:ext cx="9024128" cy="4153130"/>
          </a:xfrm>
          <a:prstGeom prst="rect">
            <a:avLst/>
          </a:prstGeom>
        </p:spPr>
      </p:pic>
      <p:sp>
        <p:nvSpPr>
          <p:cNvPr id="8" name="TextBox 7">
            <a:extLst>
              <a:ext uri="{FF2B5EF4-FFF2-40B4-BE49-F238E27FC236}">
                <a16:creationId xmlns:a16="http://schemas.microsoft.com/office/drawing/2014/main" id="{77E8DD7D-FC1C-C440-83CA-625AE595819A}"/>
              </a:ext>
            </a:extLst>
          </p:cNvPr>
          <p:cNvSpPr txBox="1"/>
          <p:nvPr/>
        </p:nvSpPr>
        <p:spPr>
          <a:xfrm>
            <a:off x="2606647" y="1476799"/>
            <a:ext cx="2730042" cy="430887"/>
          </a:xfrm>
          <a:prstGeom prst="rect">
            <a:avLst/>
          </a:prstGeom>
          <a:noFill/>
        </p:spPr>
        <p:txBody>
          <a:bodyPr wrap="square" rtlCol="0">
            <a:spAutoFit/>
          </a:bodyPr>
          <a:lstStyle/>
          <a:p>
            <a:r>
              <a:rPr lang="en-US" sz="2200" dirty="0"/>
              <a:t>Shallow Feedforward</a:t>
            </a:r>
          </a:p>
        </p:txBody>
      </p:sp>
      <p:sp>
        <p:nvSpPr>
          <p:cNvPr id="10" name="TextBox 9">
            <a:extLst>
              <a:ext uri="{FF2B5EF4-FFF2-40B4-BE49-F238E27FC236}">
                <a16:creationId xmlns:a16="http://schemas.microsoft.com/office/drawing/2014/main" id="{0E975A70-C464-C844-99A5-BA9E081E8FA8}"/>
              </a:ext>
            </a:extLst>
          </p:cNvPr>
          <p:cNvSpPr txBox="1"/>
          <p:nvPr/>
        </p:nvSpPr>
        <p:spPr>
          <a:xfrm>
            <a:off x="7608056" y="1392354"/>
            <a:ext cx="2428014" cy="430887"/>
          </a:xfrm>
          <a:prstGeom prst="rect">
            <a:avLst/>
          </a:prstGeom>
          <a:noFill/>
        </p:spPr>
        <p:txBody>
          <a:bodyPr wrap="square" rtlCol="0">
            <a:spAutoFit/>
          </a:bodyPr>
          <a:lstStyle/>
          <a:p>
            <a:r>
              <a:rPr lang="en-US" sz="2200" dirty="0"/>
              <a:t>Deep Feedforward</a:t>
            </a:r>
          </a:p>
        </p:txBody>
      </p:sp>
      <p:sp>
        <p:nvSpPr>
          <p:cNvPr id="20" name="TextBox 19">
            <a:extLst>
              <a:ext uri="{FF2B5EF4-FFF2-40B4-BE49-F238E27FC236}">
                <a16:creationId xmlns:a16="http://schemas.microsoft.com/office/drawing/2014/main" id="{5C420061-A449-8B4C-9227-8D1BDB8EB2DF}"/>
              </a:ext>
            </a:extLst>
          </p:cNvPr>
          <p:cNvSpPr txBox="1"/>
          <p:nvPr/>
        </p:nvSpPr>
        <p:spPr>
          <a:xfrm>
            <a:off x="2322483" y="5844449"/>
            <a:ext cx="8386129" cy="646331"/>
          </a:xfrm>
          <a:prstGeom prst="rect">
            <a:avLst/>
          </a:prstGeom>
          <a:noFill/>
        </p:spPr>
        <p:txBody>
          <a:bodyPr wrap="square" rtlCol="0">
            <a:spAutoFit/>
          </a:bodyPr>
          <a:lstStyle/>
          <a:p>
            <a:pPr algn="ctr"/>
            <a:r>
              <a:rPr lang="en-US" dirty="0"/>
              <a:t>Depth is important to represent many complex functions more concisely </a:t>
            </a:r>
            <a:r>
              <a:rPr lang="en-US" dirty="0">
                <a:sym typeface="Wingdings" pitchFamily="2" charset="2"/>
              </a:rPr>
              <a:t> </a:t>
            </a:r>
          </a:p>
          <a:p>
            <a:pPr algn="ctr"/>
            <a:r>
              <a:rPr lang="en-US" dirty="0"/>
              <a:t>fewer units and weights than shallow nets and support vector machine</a:t>
            </a:r>
            <a:r>
              <a:rPr lang="en-US" dirty="0">
                <a:effectLst/>
              </a:rPr>
              <a:t> </a:t>
            </a:r>
            <a:endParaRPr lang="en-US" dirty="0"/>
          </a:p>
        </p:txBody>
      </p:sp>
      <p:sp>
        <p:nvSpPr>
          <p:cNvPr id="26" name="TextBox 25">
            <a:extLst>
              <a:ext uri="{FF2B5EF4-FFF2-40B4-BE49-F238E27FC236}">
                <a16:creationId xmlns:a16="http://schemas.microsoft.com/office/drawing/2014/main" id="{F084DCF3-A442-7B42-B7C8-84FD2BC6E752}"/>
              </a:ext>
            </a:extLst>
          </p:cNvPr>
          <p:cNvSpPr txBox="1"/>
          <p:nvPr/>
        </p:nvSpPr>
        <p:spPr>
          <a:xfrm>
            <a:off x="3335373" y="5299848"/>
            <a:ext cx="1789080" cy="276999"/>
          </a:xfrm>
          <a:prstGeom prst="rect">
            <a:avLst/>
          </a:prstGeom>
          <a:noFill/>
        </p:spPr>
        <p:txBody>
          <a:bodyPr wrap="none" rtlCol="0">
            <a:spAutoFit/>
          </a:bodyPr>
          <a:lstStyle/>
          <a:p>
            <a:r>
              <a:rPr lang="en-US" sz="1200" dirty="0"/>
              <a:t>(</a:t>
            </a:r>
            <a:r>
              <a:rPr lang="en-US" sz="1200" dirty="0" err="1"/>
              <a:t>Kriegeskorte</a:t>
            </a:r>
            <a:r>
              <a:rPr lang="en-US" sz="1200" dirty="0"/>
              <a:t> et al., 2015)</a:t>
            </a:r>
          </a:p>
        </p:txBody>
      </p:sp>
    </p:spTree>
    <p:extLst>
      <p:ext uri="{BB962C8B-B14F-4D97-AF65-F5344CB8AC3E}">
        <p14:creationId xmlns:p14="http://schemas.microsoft.com/office/powerpoint/2010/main" val="255554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F019ED-FC3F-E14A-922C-C3A59B4AC2E1}"/>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Unsupervised </a:t>
            </a:r>
            <a:br>
              <a:rPr lang="en-US" dirty="0">
                <a:solidFill>
                  <a:srgbClr val="FFFFFF"/>
                </a:solidFill>
              </a:rPr>
            </a:br>
            <a:r>
              <a:rPr lang="en-US" dirty="0">
                <a:solidFill>
                  <a:srgbClr val="FFFFFF"/>
                </a:solidFill>
              </a:rPr>
              <a:t>Approach </a:t>
            </a:r>
          </a:p>
        </p:txBody>
      </p:sp>
      <p:graphicFrame>
        <p:nvGraphicFramePr>
          <p:cNvPr id="5" name="Content Placeholder 2">
            <a:extLst>
              <a:ext uri="{FF2B5EF4-FFF2-40B4-BE49-F238E27FC236}">
                <a16:creationId xmlns:a16="http://schemas.microsoft.com/office/drawing/2014/main" id="{62D8FFCE-8ABF-4DAD-868B-0860BBB3A2CF}"/>
              </a:ext>
            </a:extLst>
          </p:cNvPr>
          <p:cNvGraphicFramePr>
            <a:graphicFrameLocks noGrp="1"/>
          </p:cNvGraphicFramePr>
          <p:nvPr>
            <p:ph idx="1"/>
            <p:extLst>
              <p:ext uri="{D42A27DB-BD31-4B8C-83A1-F6EECF244321}">
                <p14:modId xmlns:p14="http://schemas.microsoft.com/office/powerpoint/2010/main" val="176441404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2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26F09A88-C221-2C42-859A-D4D0AE7DCBCE}"/>
              </a:ext>
            </a:extLst>
          </p:cNvPr>
          <p:cNvSpPr txBox="1">
            <a:spLocks/>
          </p:cNvSpPr>
          <p:nvPr/>
        </p:nvSpPr>
        <p:spPr>
          <a:xfrm>
            <a:off x="-145143" y="425980"/>
            <a:ext cx="12482285" cy="1107997"/>
          </a:xfrm>
          <a:prstGeom prst="rect">
            <a:avLst/>
          </a:prstGeom>
          <a:solidFill>
            <a:schemeClr val="accent5">
              <a:lumMod val="60000"/>
              <a:lumOff val="40000"/>
              <a:alpha val="26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p>
        </p:txBody>
      </p:sp>
      <p:sp>
        <p:nvSpPr>
          <p:cNvPr id="2" name="Title 1">
            <a:extLst>
              <a:ext uri="{FF2B5EF4-FFF2-40B4-BE49-F238E27FC236}">
                <a16:creationId xmlns:a16="http://schemas.microsoft.com/office/drawing/2014/main" id="{2C772357-B433-EC49-9940-E865749FF82A}"/>
              </a:ext>
            </a:extLst>
          </p:cNvPr>
          <p:cNvSpPr>
            <a:spLocks noGrp="1"/>
          </p:cNvSpPr>
          <p:nvPr>
            <p:ph type="title"/>
          </p:nvPr>
        </p:nvSpPr>
        <p:spPr/>
        <p:txBody>
          <a:bodyPr/>
          <a:lstStyle/>
          <a:p>
            <a:r>
              <a:rPr lang="en-US" dirty="0"/>
              <a:t>Sparse coding </a:t>
            </a:r>
          </a:p>
        </p:txBody>
      </p:sp>
      <p:sp>
        <p:nvSpPr>
          <p:cNvPr id="11" name="Rectangle 13">
            <a:extLst>
              <a:ext uri="{FF2B5EF4-FFF2-40B4-BE49-F238E27FC236}">
                <a16:creationId xmlns:a16="http://schemas.microsoft.com/office/drawing/2014/main" id="{208AB819-AFDC-C249-AD2C-9737922B7128}"/>
              </a:ext>
            </a:extLst>
          </p:cNvPr>
          <p:cNvSpPr>
            <a:spLocks noChangeArrowheads="1"/>
          </p:cNvSpPr>
          <p:nvPr/>
        </p:nvSpPr>
        <p:spPr bwMode="auto">
          <a:xfrm>
            <a:off x="380556" y="1860679"/>
            <a:ext cx="47019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 of unsupervised method for learning sets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 </a:t>
            </a: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represent data efficiently</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88A1B37-B26D-4B48-A0D1-B0EA72BB594E}"/>
              </a:ext>
            </a:extLst>
          </p:cNvPr>
          <p:cNvSpPr txBox="1"/>
          <p:nvPr/>
        </p:nvSpPr>
        <p:spPr>
          <a:xfrm>
            <a:off x="311975" y="2919830"/>
            <a:ext cx="4839143" cy="1200329"/>
          </a:xfrm>
          <a:prstGeom prst="rect">
            <a:avLst/>
          </a:prstGeom>
          <a:noFill/>
        </p:spPr>
        <p:txBody>
          <a:bodyPr wrap="square" rtlCol="0">
            <a:spAutoFit/>
          </a:bodyPr>
          <a:lstStyle/>
          <a:p>
            <a:r>
              <a:rPr lang="en-US" dirty="0"/>
              <a:t>Understand the response properties of V1 simple cells by considering their relationship to the statistical structure of natural images in terms of efficient coding</a:t>
            </a:r>
          </a:p>
        </p:txBody>
      </p:sp>
      <p:pic>
        <p:nvPicPr>
          <p:cNvPr id="19" name="Picture 18">
            <a:extLst>
              <a:ext uri="{FF2B5EF4-FFF2-40B4-BE49-F238E27FC236}">
                <a16:creationId xmlns:a16="http://schemas.microsoft.com/office/drawing/2014/main" id="{28C1F00F-391E-984C-B2B2-3BC5C431699D}"/>
              </a:ext>
            </a:extLst>
          </p:cNvPr>
          <p:cNvPicPr>
            <a:picLocks noChangeAspect="1"/>
          </p:cNvPicPr>
          <p:nvPr/>
        </p:nvPicPr>
        <p:blipFill>
          <a:blip r:embed="rId3"/>
          <a:stretch>
            <a:fillRect/>
          </a:stretch>
        </p:blipFill>
        <p:spPr>
          <a:xfrm>
            <a:off x="5600713" y="749817"/>
            <a:ext cx="6210731" cy="4757420"/>
          </a:xfrm>
          <a:prstGeom prst="rect">
            <a:avLst/>
          </a:prstGeom>
        </p:spPr>
      </p:pic>
      <p:sp>
        <p:nvSpPr>
          <p:cNvPr id="20" name="TextBox 19">
            <a:extLst>
              <a:ext uri="{FF2B5EF4-FFF2-40B4-BE49-F238E27FC236}">
                <a16:creationId xmlns:a16="http://schemas.microsoft.com/office/drawing/2014/main" id="{F4881D0B-8AD6-DA41-9D72-019A220D482A}"/>
              </a:ext>
            </a:extLst>
          </p:cNvPr>
          <p:cNvSpPr txBox="1"/>
          <p:nvPr/>
        </p:nvSpPr>
        <p:spPr>
          <a:xfrm>
            <a:off x="-145143" y="5584596"/>
            <a:ext cx="6558734" cy="646331"/>
          </a:xfrm>
          <a:prstGeom prst="rect">
            <a:avLst/>
          </a:prstGeom>
          <a:noFill/>
        </p:spPr>
        <p:txBody>
          <a:bodyPr wrap="square" rtlCol="0">
            <a:spAutoFit/>
          </a:bodyPr>
          <a:lstStyle/>
          <a:p>
            <a:pPr lvl="1"/>
            <a:r>
              <a:rPr lang="en-US" dirty="0"/>
              <a:t>Successfully explained many receptive field properties in V1, but nothing is concluded about V2</a:t>
            </a:r>
          </a:p>
        </p:txBody>
      </p:sp>
      <p:sp>
        <p:nvSpPr>
          <p:cNvPr id="21" name="TextBox 20">
            <a:extLst>
              <a:ext uri="{FF2B5EF4-FFF2-40B4-BE49-F238E27FC236}">
                <a16:creationId xmlns:a16="http://schemas.microsoft.com/office/drawing/2014/main" id="{7063563B-9E0F-0B49-8766-48EB0F0763E7}"/>
              </a:ext>
            </a:extLst>
          </p:cNvPr>
          <p:cNvSpPr txBox="1"/>
          <p:nvPr/>
        </p:nvSpPr>
        <p:spPr>
          <a:xfrm>
            <a:off x="380556" y="4729381"/>
            <a:ext cx="3633623" cy="369332"/>
          </a:xfrm>
          <a:prstGeom prst="rect">
            <a:avLst/>
          </a:prstGeom>
          <a:noFill/>
        </p:spPr>
        <p:txBody>
          <a:bodyPr wrap="none" rtlCol="0">
            <a:spAutoFit/>
          </a:bodyPr>
          <a:lstStyle/>
          <a:p>
            <a:r>
              <a:rPr lang="en-US" dirty="0"/>
              <a:t>Assumes responses are non gaussian</a:t>
            </a:r>
          </a:p>
        </p:txBody>
      </p:sp>
      <p:sp>
        <p:nvSpPr>
          <p:cNvPr id="22" name="TextBox 21">
            <a:extLst>
              <a:ext uri="{FF2B5EF4-FFF2-40B4-BE49-F238E27FC236}">
                <a16:creationId xmlns:a16="http://schemas.microsoft.com/office/drawing/2014/main" id="{48F840BA-AB33-6B4F-9D2B-154B6FA4EF73}"/>
              </a:ext>
            </a:extLst>
          </p:cNvPr>
          <p:cNvSpPr txBox="1"/>
          <p:nvPr/>
        </p:nvSpPr>
        <p:spPr>
          <a:xfrm>
            <a:off x="9029509" y="5425086"/>
            <a:ext cx="2408032" cy="369332"/>
          </a:xfrm>
          <a:prstGeom prst="rect">
            <a:avLst/>
          </a:prstGeom>
          <a:noFill/>
        </p:spPr>
        <p:txBody>
          <a:bodyPr wrap="none" rtlCol="0">
            <a:spAutoFit/>
          </a:bodyPr>
          <a:lstStyle/>
          <a:p>
            <a:r>
              <a:rPr lang="en-US" dirty="0"/>
              <a:t>(</a:t>
            </a:r>
            <a:r>
              <a:rPr lang="en-US" dirty="0" err="1"/>
              <a:t>Olshausen</a:t>
            </a:r>
            <a:r>
              <a:rPr lang="en-US" dirty="0"/>
              <a:t>, </a:t>
            </a:r>
            <a:r>
              <a:rPr lang="en-US" dirty="0" err="1"/>
              <a:t>Fiels</a:t>
            </a:r>
            <a:r>
              <a:rPr lang="en-US" dirty="0"/>
              <a:t>, 1996)</a:t>
            </a:r>
          </a:p>
        </p:txBody>
      </p:sp>
    </p:spTree>
    <p:extLst>
      <p:ext uri="{BB962C8B-B14F-4D97-AF65-F5344CB8AC3E}">
        <p14:creationId xmlns:p14="http://schemas.microsoft.com/office/powerpoint/2010/main" val="107615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744A8-C41A-8649-A7A9-5C4FF4E883A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dirty="0" err="1">
                <a:solidFill>
                  <a:schemeClr val="bg1"/>
                </a:solidFill>
              </a:rPr>
              <a:t>Hosoya</a:t>
            </a:r>
            <a:r>
              <a:rPr lang="en-US" sz="4000" dirty="0">
                <a:solidFill>
                  <a:schemeClr val="bg1"/>
                </a:solidFill>
              </a:rPr>
              <a:t> et al.</a:t>
            </a:r>
          </a:p>
        </p:txBody>
      </p:sp>
      <p:sp>
        <p:nvSpPr>
          <p:cNvPr id="27" name="Content Placeholder 11">
            <a:extLst>
              <a:ext uri="{FF2B5EF4-FFF2-40B4-BE49-F238E27FC236}">
                <a16:creationId xmlns:a16="http://schemas.microsoft.com/office/drawing/2014/main" id="{C3AC3039-1286-4B70-B81F-795C0708F2F3}"/>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hierarchical sparse coding model of natural images </a:t>
            </a:r>
          </a:p>
          <a:p>
            <a:endParaRPr lang="en-US" sz="2000" dirty="0">
              <a:solidFill>
                <a:schemeClr val="bg1"/>
              </a:solidFill>
            </a:endParaRPr>
          </a:p>
        </p:txBody>
      </p:sp>
      <p:pic>
        <p:nvPicPr>
          <p:cNvPr id="10" name="Content Placeholder 6">
            <a:extLst>
              <a:ext uri="{FF2B5EF4-FFF2-40B4-BE49-F238E27FC236}">
                <a16:creationId xmlns:a16="http://schemas.microsoft.com/office/drawing/2014/main" id="{A77F7EFB-6DFC-8A4C-8F93-4D3398AAF19A}"/>
              </a:ext>
            </a:extLst>
          </p:cNvPr>
          <p:cNvPicPr>
            <a:picLocks noChangeAspect="1"/>
          </p:cNvPicPr>
          <p:nvPr/>
        </p:nvPicPr>
        <p:blipFill>
          <a:blip r:embed="rId3"/>
          <a:stretch>
            <a:fillRect/>
          </a:stretch>
        </p:blipFill>
        <p:spPr>
          <a:xfrm>
            <a:off x="4992963" y="1535457"/>
            <a:ext cx="7014263" cy="4103343"/>
          </a:xfrm>
          <a:prstGeom prst="rect">
            <a:avLst/>
          </a:prstGeom>
        </p:spPr>
      </p:pic>
      <p:sp>
        <p:nvSpPr>
          <p:cNvPr id="9" name="TextBox 8">
            <a:extLst>
              <a:ext uri="{FF2B5EF4-FFF2-40B4-BE49-F238E27FC236}">
                <a16:creationId xmlns:a16="http://schemas.microsoft.com/office/drawing/2014/main" id="{230DB1F9-0A6F-054D-AA61-F9F683153A0A}"/>
              </a:ext>
            </a:extLst>
          </p:cNvPr>
          <p:cNvSpPr txBox="1"/>
          <p:nvPr/>
        </p:nvSpPr>
        <p:spPr>
          <a:xfrm>
            <a:off x="9128760" y="5322543"/>
            <a:ext cx="2110386" cy="369332"/>
          </a:xfrm>
          <a:prstGeom prst="rect">
            <a:avLst/>
          </a:prstGeom>
          <a:noFill/>
        </p:spPr>
        <p:txBody>
          <a:bodyPr wrap="none" rtlCol="0">
            <a:spAutoFit/>
          </a:bodyPr>
          <a:lstStyle/>
          <a:p>
            <a:r>
              <a:rPr lang="en-US" dirty="0"/>
              <a:t>(</a:t>
            </a:r>
            <a:r>
              <a:rPr lang="en-US" dirty="0" err="1"/>
              <a:t>Hosoya</a:t>
            </a:r>
            <a:r>
              <a:rPr lang="en-US" dirty="0"/>
              <a:t> et al., 2015)</a:t>
            </a:r>
          </a:p>
        </p:txBody>
      </p:sp>
      <p:sp>
        <p:nvSpPr>
          <p:cNvPr id="11" name="TextBox 10">
            <a:extLst>
              <a:ext uri="{FF2B5EF4-FFF2-40B4-BE49-F238E27FC236}">
                <a16:creationId xmlns:a16="http://schemas.microsoft.com/office/drawing/2014/main" id="{EEE5302E-FC9B-3746-AB6C-FB5EE9ECAC46}"/>
              </a:ext>
            </a:extLst>
          </p:cNvPr>
          <p:cNvSpPr txBox="1"/>
          <p:nvPr/>
        </p:nvSpPr>
        <p:spPr>
          <a:xfrm>
            <a:off x="682075" y="3983150"/>
            <a:ext cx="3363974" cy="1477328"/>
          </a:xfrm>
          <a:prstGeom prst="rect">
            <a:avLst/>
          </a:prstGeom>
          <a:noFill/>
        </p:spPr>
        <p:txBody>
          <a:bodyPr wrap="square" rtlCol="0">
            <a:spAutoFit/>
          </a:bodyPr>
          <a:lstStyle/>
          <a:p>
            <a:r>
              <a:rPr lang="en-US" dirty="0">
                <a:solidFill>
                  <a:schemeClr val="bg1"/>
                </a:solidFill>
              </a:rPr>
              <a:t>• Layer 1 representing model V1 simple cells, Layer 2 representing model V1 complex cells, and Layer 3 representing model V2 cells</a:t>
            </a:r>
          </a:p>
        </p:txBody>
      </p:sp>
    </p:spTree>
    <p:extLst>
      <p:ext uri="{BB962C8B-B14F-4D97-AF65-F5344CB8AC3E}">
        <p14:creationId xmlns:p14="http://schemas.microsoft.com/office/powerpoint/2010/main" val="3900422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B0EF41-521E-064A-BD49-A68743931C64}"/>
              </a:ext>
            </a:extLst>
          </p:cNvPr>
          <p:cNvSpPr>
            <a:spLocks noGrp="1"/>
          </p:cNvSpPr>
          <p:nvPr>
            <p:ph type="title"/>
          </p:nvPr>
        </p:nvSpPr>
        <p:spPr>
          <a:xfrm>
            <a:off x="863029" y="1012004"/>
            <a:ext cx="3416158" cy="4795408"/>
          </a:xfrm>
        </p:spPr>
        <p:txBody>
          <a:bodyPr>
            <a:normAutofit/>
          </a:bodyPr>
          <a:lstStyle/>
          <a:p>
            <a:r>
              <a:rPr lang="en-US">
                <a:solidFill>
                  <a:srgbClr val="FFFFFF"/>
                </a:solidFill>
              </a:rPr>
              <a:t>Supervised Learning</a:t>
            </a:r>
          </a:p>
        </p:txBody>
      </p:sp>
      <p:graphicFrame>
        <p:nvGraphicFramePr>
          <p:cNvPr id="13" name="Content Placeholder 2">
            <a:extLst>
              <a:ext uri="{FF2B5EF4-FFF2-40B4-BE49-F238E27FC236}">
                <a16:creationId xmlns:a16="http://schemas.microsoft.com/office/drawing/2014/main" id="{065CA84D-7FA4-43C0-9962-723A2B292925}"/>
              </a:ext>
            </a:extLst>
          </p:cNvPr>
          <p:cNvGraphicFramePr>
            <a:graphicFrameLocks noGrp="1"/>
          </p:cNvGraphicFramePr>
          <p:nvPr>
            <p:ph idx="1"/>
            <p:extLst>
              <p:ext uri="{D42A27DB-BD31-4B8C-83A1-F6EECF244321}">
                <p14:modId xmlns:p14="http://schemas.microsoft.com/office/powerpoint/2010/main" val="15127846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7883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5326-8DCB-894E-B18A-240CB6A4AEE9}"/>
              </a:ext>
            </a:extLst>
          </p:cNvPr>
          <p:cNvSpPr>
            <a:spLocks noGrp="1"/>
          </p:cNvSpPr>
          <p:nvPr>
            <p:ph type="title"/>
          </p:nvPr>
        </p:nvSpPr>
        <p:spPr>
          <a:xfrm>
            <a:off x="548640" y="123688"/>
            <a:ext cx="10515600" cy="1325563"/>
          </a:xfrm>
        </p:spPr>
        <p:txBody>
          <a:bodyPr/>
          <a:lstStyle/>
          <a:p>
            <a:r>
              <a:rPr lang="en-US" dirty="0" err="1"/>
              <a:t>Krizhevsky’s</a:t>
            </a:r>
            <a:r>
              <a:rPr lang="en-US" dirty="0"/>
              <a:t> approach</a:t>
            </a:r>
          </a:p>
        </p:txBody>
      </p:sp>
      <p:sp>
        <p:nvSpPr>
          <p:cNvPr id="3" name="Content Placeholder 2">
            <a:extLst>
              <a:ext uri="{FF2B5EF4-FFF2-40B4-BE49-F238E27FC236}">
                <a16:creationId xmlns:a16="http://schemas.microsoft.com/office/drawing/2014/main" id="{0CE34D70-221A-9E4B-8858-5715017933D9}"/>
              </a:ext>
            </a:extLst>
          </p:cNvPr>
          <p:cNvSpPr>
            <a:spLocks noGrp="1"/>
          </p:cNvSpPr>
          <p:nvPr>
            <p:ph idx="1"/>
          </p:nvPr>
        </p:nvSpPr>
        <p:spPr>
          <a:xfrm>
            <a:off x="609600" y="5288280"/>
            <a:ext cx="10256520" cy="1234440"/>
          </a:xfrm>
        </p:spPr>
        <p:txBody>
          <a:bodyPr>
            <a:normAutofit/>
          </a:bodyPr>
          <a:lstStyle/>
          <a:p>
            <a:pPr algn="just"/>
            <a:r>
              <a:rPr lang="en-US" sz="2000" dirty="0"/>
              <a:t>Convolutional layers with nonlinearities in between </a:t>
            </a:r>
          </a:p>
          <a:p>
            <a:pPr algn="just"/>
            <a:r>
              <a:rPr lang="en-US" sz="2000" dirty="0"/>
              <a:t>Second layer is essentially getting a larger receptive field</a:t>
            </a:r>
          </a:p>
          <a:p>
            <a:pPr algn="just"/>
            <a:r>
              <a:rPr lang="en-US" sz="2000" dirty="0"/>
              <a:t>End: a few fully connected</a:t>
            </a:r>
          </a:p>
        </p:txBody>
      </p:sp>
      <p:pic>
        <p:nvPicPr>
          <p:cNvPr id="5" name="Picture 4">
            <a:extLst>
              <a:ext uri="{FF2B5EF4-FFF2-40B4-BE49-F238E27FC236}">
                <a16:creationId xmlns:a16="http://schemas.microsoft.com/office/drawing/2014/main" id="{0E69667E-3CD2-7046-93AD-C4A0F1E72B89}"/>
              </a:ext>
            </a:extLst>
          </p:cNvPr>
          <p:cNvPicPr>
            <a:picLocks noChangeAspect="1"/>
          </p:cNvPicPr>
          <p:nvPr/>
        </p:nvPicPr>
        <p:blipFill>
          <a:blip r:embed="rId3"/>
          <a:stretch>
            <a:fillRect/>
          </a:stretch>
        </p:blipFill>
        <p:spPr>
          <a:xfrm>
            <a:off x="114300" y="1186489"/>
            <a:ext cx="11963400" cy="3885256"/>
          </a:xfrm>
          <a:prstGeom prst="rect">
            <a:avLst/>
          </a:prstGeom>
        </p:spPr>
      </p:pic>
      <p:sp>
        <p:nvSpPr>
          <p:cNvPr id="6" name="TextBox 5">
            <a:extLst>
              <a:ext uri="{FF2B5EF4-FFF2-40B4-BE49-F238E27FC236}">
                <a16:creationId xmlns:a16="http://schemas.microsoft.com/office/drawing/2014/main" id="{FCAD4760-0F6E-D446-828E-0C83F7C60547}"/>
              </a:ext>
            </a:extLst>
          </p:cNvPr>
          <p:cNvSpPr txBox="1"/>
          <p:nvPr/>
        </p:nvSpPr>
        <p:spPr>
          <a:xfrm>
            <a:off x="9265920" y="4626015"/>
            <a:ext cx="2453942" cy="369332"/>
          </a:xfrm>
          <a:prstGeom prst="rect">
            <a:avLst/>
          </a:prstGeom>
          <a:noFill/>
        </p:spPr>
        <p:txBody>
          <a:bodyPr wrap="none" rtlCol="0">
            <a:spAutoFit/>
          </a:bodyPr>
          <a:lstStyle/>
          <a:p>
            <a:r>
              <a:rPr lang="en-US" dirty="0"/>
              <a:t>(</a:t>
            </a:r>
            <a:r>
              <a:rPr lang="en-US" dirty="0" err="1"/>
              <a:t>Krizhevsky</a:t>
            </a:r>
            <a:r>
              <a:rPr lang="en-US" dirty="0">
                <a:effectLst/>
              </a:rPr>
              <a:t>  et al., 2012)</a:t>
            </a:r>
            <a:endParaRPr lang="en-US" dirty="0"/>
          </a:p>
        </p:txBody>
      </p:sp>
    </p:spTree>
    <p:extLst>
      <p:ext uri="{BB962C8B-B14F-4D97-AF65-F5344CB8AC3E}">
        <p14:creationId xmlns:p14="http://schemas.microsoft.com/office/powerpoint/2010/main" val="2688397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E03E01-6784-D148-9E6F-0D21EF970288}"/>
              </a:ext>
            </a:extLst>
          </p:cNvPr>
          <p:cNvSpPr>
            <a:spLocks noGrp="1"/>
          </p:cNvSpPr>
          <p:nvPr>
            <p:ph type="title"/>
          </p:nvPr>
        </p:nvSpPr>
        <p:spPr>
          <a:xfrm>
            <a:off x="863029" y="1012004"/>
            <a:ext cx="3416158" cy="4795408"/>
          </a:xfrm>
        </p:spPr>
        <p:txBody>
          <a:bodyPr>
            <a:normAutofit/>
          </a:bodyPr>
          <a:lstStyle/>
          <a:p>
            <a:r>
              <a:rPr lang="en-US">
                <a:solidFill>
                  <a:srgbClr val="FFFFFF"/>
                </a:solidFill>
              </a:rPr>
              <a:t>Comparison of both systems </a:t>
            </a:r>
          </a:p>
        </p:txBody>
      </p:sp>
      <p:graphicFrame>
        <p:nvGraphicFramePr>
          <p:cNvPr id="13" name="Content Placeholder 2">
            <a:extLst>
              <a:ext uri="{FF2B5EF4-FFF2-40B4-BE49-F238E27FC236}">
                <a16:creationId xmlns:a16="http://schemas.microsoft.com/office/drawing/2014/main" id="{339D9308-D683-4C9C-AAC6-E1843AB3CBF8}"/>
              </a:ext>
            </a:extLst>
          </p:cNvPr>
          <p:cNvGraphicFramePr>
            <a:graphicFrameLocks noGrp="1"/>
          </p:cNvGraphicFramePr>
          <p:nvPr>
            <p:ph idx="1"/>
            <p:extLst>
              <p:ext uri="{D42A27DB-BD31-4B8C-83A1-F6EECF244321}">
                <p14:modId xmlns:p14="http://schemas.microsoft.com/office/powerpoint/2010/main" val="1094636980"/>
              </p:ext>
            </p:extLst>
          </p:nvPr>
        </p:nvGraphicFramePr>
        <p:xfrm>
          <a:off x="5194300" y="149200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859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A936D-281E-E244-B229-587B730B7921}"/>
              </a:ext>
            </a:extLst>
          </p:cNvPr>
          <p:cNvSpPr>
            <a:spLocks noGrp="1"/>
          </p:cNvSpPr>
          <p:nvPr>
            <p:ph type="title"/>
          </p:nvPr>
        </p:nvSpPr>
        <p:spPr>
          <a:xfrm>
            <a:off x="579882" y="589767"/>
            <a:ext cx="3299443" cy="1093523"/>
          </a:xfrm>
        </p:spPr>
        <p:txBody>
          <a:bodyPr>
            <a:normAutofit/>
          </a:bodyPr>
          <a:lstStyle/>
          <a:p>
            <a:pPr algn="r"/>
            <a:r>
              <a:rPr lang="en-US" dirty="0">
                <a:solidFill>
                  <a:schemeClr val="accent1"/>
                </a:solidFill>
              </a:rPr>
              <a:t>What’s next?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23FE2DCE-53CE-1241-B0F4-481115E0BE11}"/>
              </a:ext>
            </a:extLst>
          </p:cNvPr>
          <p:cNvSpPr>
            <a:spLocks noGrp="1"/>
          </p:cNvSpPr>
          <p:nvPr>
            <p:ph idx="1"/>
          </p:nvPr>
        </p:nvSpPr>
        <p:spPr>
          <a:xfrm>
            <a:off x="5234349" y="543024"/>
            <a:ext cx="6377769" cy="3154249"/>
          </a:xfrm>
        </p:spPr>
        <p:txBody>
          <a:bodyPr anchor="ctr">
            <a:normAutofit lnSpcReduction="10000"/>
          </a:bodyPr>
          <a:lstStyle/>
          <a:p>
            <a:pPr marL="0" indent="0">
              <a:buNone/>
            </a:pPr>
            <a:endParaRPr lang="en-US" sz="2000" dirty="0"/>
          </a:p>
          <a:p>
            <a:r>
              <a:rPr lang="en-US" sz="2000" dirty="0"/>
              <a:t>Run all these stimuli with </a:t>
            </a:r>
            <a:r>
              <a:rPr lang="en-US" sz="2000" dirty="0" err="1"/>
              <a:t>Hosoya</a:t>
            </a:r>
            <a:r>
              <a:rPr lang="en-US" sz="2000" dirty="0"/>
              <a:t> model and a supervised learning network</a:t>
            </a:r>
          </a:p>
          <a:p>
            <a:endParaRPr lang="en-US" sz="2000" dirty="0"/>
          </a:p>
          <a:p>
            <a:r>
              <a:rPr lang="en-US" sz="2000" dirty="0"/>
              <a:t>Compare the results to what the brain actually responds to </a:t>
            </a:r>
          </a:p>
          <a:p>
            <a:pPr lvl="1"/>
            <a:r>
              <a:rPr lang="en-US" sz="2000" dirty="0"/>
              <a:t>Show images to the brain and data to the model, how well you can predict responses </a:t>
            </a:r>
          </a:p>
          <a:p>
            <a:pPr lvl="1"/>
            <a:r>
              <a:rPr lang="en-US" sz="2000" dirty="0"/>
              <a:t>fMRI</a:t>
            </a:r>
          </a:p>
          <a:p>
            <a:pPr lvl="1"/>
            <a:r>
              <a:rPr lang="en-US" sz="2000" dirty="0"/>
              <a:t>Biology electrophysiology.</a:t>
            </a:r>
          </a:p>
          <a:p>
            <a:pPr marL="914400" lvl="2" indent="0">
              <a:buNone/>
            </a:pPr>
            <a:endParaRPr lang="en-US" dirty="0"/>
          </a:p>
        </p:txBody>
      </p:sp>
      <p:pic>
        <p:nvPicPr>
          <p:cNvPr id="11" name="Picture 10">
            <a:extLst>
              <a:ext uri="{FF2B5EF4-FFF2-40B4-BE49-F238E27FC236}">
                <a16:creationId xmlns:a16="http://schemas.microsoft.com/office/drawing/2014/main" id="{F0BEA5AD-DB47-B045-A73F-0B918C032744}"/>
              </a:ext>
            </a:extLst>
          </p:cNvPr>
          <p:cNvPicPr>
            <a:picLocks noChangeAspect="1"/>
          </p:cNvPicPr>
          <p:nvPr/>
        </p:nvPicPr>
        <p:blipFill>
          <a:blip r:embed="rId3"/>
          <a:stretch>
            <a:fillRect/>
          </a:stretch>
        </p:blipFill>
        <p:spPr>
          <a:xfrm>
            <a:off x="4893825" y="4050946"/>
            <a:ext cx="3086698" cy="2276894"/>
          </a:xfrm>
          <a:prstGeom prst="rect">
            <a:avLst/>
          </a:prstGeom>
        </p:spPr>
      </p:pic>
      <p:sp>
        <p:nvSpPr>
          <p:cNvPr id="15" name="TextBox 14">
            <a:extLst>
              <a:ext uri="{FF2B5EF4-FFF2-40B4-BE49-F238E27FC236}">
                <a16:creationId xmlns:a16="http://schemas.microsoft.com/office/drawing/2014/main" id="{F0938B89-8D0C-8B49-8427-88B18560756A}"/>
              </a:ext>
            </a:extLst>
          </p:cNvPr>
          <p:cNvSpPr txBox="1"/>
          <p:nvPr/>
        </p:nvSpPr>
        <p:spPr>
          <a:xfrm>
            <a:off x="1203709" y="2096835"/>
            <a:ext cx="2386498" cy="1600438"/>
          </a:xfrm>
          <a:prstGeom prst="rect">
            <a:avLst/>
          </a:prstGeom>
          <a:noFill/>
        </p:spPr>
        <p:txBody>
          <a:bodyPr wrap="square" rtlCol="0">
            <a:spAutoFit/>
          </a:bodyPr>
          <a:lstStyle/>
          <a:p>
            <a:r>
              <a:rPr lang="en-US" sz="2000" dirty="0"/>
              <a:t>Multiple data types:</a:t>
            </a:r>
          </a:p>
          <a:p>
            <a:pPr lvl="1"/>
            <a:r>
              <a:rPr lang="en-US" sz="2000" dirty="0"/>
              <a:t>Angles</a:t>
            </a:r>
          </a:p>
          <a:p>
            <a:pPr lvl="1"/>
            <a:r>
              <a:rPr lang="en-US" sz="2000" dirty="0"/>
              <a:t>Texture</a:t>
            </a:r>
          </a:p>
          <a:p>
            <a:pPr lvl="1"/>
            <a:r>
              <a:rPr lang="en-US" sz="2000" dirty="0"/>
              <a:t>Figure ground</a:t>
            </a:r>
          </a:p>
          <a:p>
            <a:endParaRPr lang="en-US" dirty="0"/>
          </a:p>
        </p:txBody>
      </p:sp>
      <p:pic>
        <p:nvPicPr>
          <p:cNvPr id="17" name="Picture 16">
            <a:extLst>
              <a:ext uri="{FF2B5EF4-FFF2-40B4-BE49-F238E27FC236}">
                <a16:creationId xmlns:a16="http://schemas.microsoft.com/office/drawing/2014/main" id="{71486C5A-5AFB-4E4C-BF9B-C6EE2339267F}"/>
              </a:ext>
            </a:extLst>
          </p:cNvPr>
          <p:cNvPicPr>
            <a:picLocks noChangeAspect="1"/>
          </p:cNvPicPr>
          <p:nvPr/>
        </p:nvPicPr>
        <p:blipFill rotWithShape="1">
          <a:blip r:embed="rId4"/>
          <a:srcRect b="31778"/>
          <a:stretch/>
        </p:blipFill>
        <p:spPr>
          <a:xfrm>
            <a:off x="8888109" y="4038081"/>
            <a:ext cx="2386493" cy="2302625"/>
          </a:xfrm>
          <a:prstGeom prst="rect">
            <a:avLst/>
          </a:prstGeom>
        </p:spPr>
      </p:pic>
      <p:pic>
        <p:nvPicPr>
          <p:cNvPr id="19" name="Picture 18">
            <a:extLst>
              <a:ext uri="{FF2B5EF4-FFF2-40B4-BE49-F238E27FC236}">
                <a16:creationId xmlns:a16="http://schemas.microsoft.com/office/drawing/2014/main" id="{85994E82-1361-164A-BA1C-A552C1A7306B}"/>
              </a:ext>
            </a:extLst>
          </p:cNvPr>
          <p:cNvPicPr>
            <a:picLocks noChangeAspect="1"/>
          </p:cNvPicPr>
          <p:nvPr/>
        </p:nvPicPr>
        <p:blipFill rotWithShape="1">
          <a:blip r:embed="rId5"/>
          <a:srcRect l="-869" t="-2" r="47606" b="48950"/>
          <a:stretch/>
        </p:blipFill>
        <p:spPr>
          <a:xfrm>
            <a:off x="942698" y="3769149"/>
            <a:ext cx="2804013" cy="2586797"/>
          </a:xfrm>
          <a:prstGeom prst="rect">
            <a:avLst/>
          </a:prstGeom>
          <a:effectLst/>
        </p:spPr>
      </p:pic>
      <p:sp>
        <p:nvSpPr>
          <p:cNvPr id="20" name="TextBox 19">
            <a:extLst>
              <a:ext uri="{FF2B5EF4-FFF2-40B4-BE49-F238E27FC236}">
                <a16:creationId xmlns:a16="http://schemas.microsoft.com/office/drawing/2014/main" id="{4A6EDC3A-A026-0941-9167-1AAD6A1B2988}"/>
              </a:ext>
            </a:extLst>
          </p:cNvPr>
          <p:cNvSpPr txBox="1"/>
          <p:nvPr/>
        </p:nvSpPr>
        <p:spPr>
          <a:xfrm>
            <a:off x="942698" y="6576854"/>
            <a:ext cx="3096873" cy="461665"/>
          </a:xfrm>
          <a:prstGeom prst="rect">
            <a:avLst/>
          </a:prstGeom>
          <a:noFill/>
        </p:spPr>
        <p:txBody>
          <a:bodyPr wrap="none" rtlCol="0">
            <a:spAutoFit/>
          </a:bodyPr>
          <a:lstStyle/>
          <a:p>
            <a:r>
              <a:rPr lang="en-US" sz="1200" dirty="0"/>
              <a:t>(adapted from Ito, M., and Komatsu, H., 2004 )</a:t>
            </a:r>
          </a:p>
          <a:p>
            <a:endParaRPr lang="en-US" sz="1200" dirty="0"/>
          </a:p>
        </p:txBody>
      </p:sp>
    </p:spTree>
    <p:extLst>
      <p:ext uri="{BB962C8B-B14F-4D97-AF65-F5344CB8AC3E}">
        <p14:creationId xmlns:p14="http://schemas.microsoft.com/office/powerpoint/2010/main" val="87586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7C4AB-9440-4A4E-A771-A88F8FE39C2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For thought…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A1795E-6C10-BA40-BB23-E59C23E61B47}"/>
              </a:ext>
            </a:extLst>
          </p:cNvPr>
          <p:cNvSpPr>
            <a:spLocks noGrp="1"/>
          </p:cNvSpPr>
          <p:nvPr>
            <p:ph idx="1"/>
          </p:nvPr>
        </p:nvSpPr>
        <p:spPr>
          <a:xfrm>
            <a:off x="4976031" y="963877"/>
            <a:ext cx="6377769" cy="4930246"/>
          </a:xfrm>
        </p:spPr>
        <p:txBody>
          <a:bodyPr anchor="ctr">
            <a:normAutofit/>
          </a:bodyPr>
          <a:lstStyle/>
          <a:p>
            <a:r>
              <a:rPr lang="en-US" sz="2400" dirty="0"/>
              <a:t>Many advancements have been recently made in object recognition and computational models</a:t>
            </a:r>
          </a:p>
          <a:p>
            <a:pPr marL="0" indent="0">
              <a:buNone/>
            </a:pPr>
            <a:r>
              <a:rPr lang="en-US" sz="2400" dirty="0"/>
              <a:t> </a:t>
            </a:r>
          </a:p>
          <a:p>
            <a:r>
              <a:rPr lang="en-US" sz="2400" dirty="0"/>
              <a:t>But are they similar to what the brain actually does?</a:t>
            </a:r>
          </a:p>
        </p:txBody>
      </p:sp>
    </p:spTree>
    <p:extLst>
      <p:ext uri="{BB962C8B-B14F-4D97-AF65-F5344CB8AC3E}">
        <p14:creationId xmlns:p14="http://schemas.microsoft.com/office/powerpoint/2010/main" val="51500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72D9E-D0F7-6046-8A4C-4F706886F8B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Questions?</a:t>
            </a:r>
          </a:p>
        </p:txBody>
      </p:sp>
      <p:sp>
        <p:nvSpPr>
          <p:cNvPr id="6" name="Title 1">
            <a:extLst>
              <a:ext uri="{FF2B5EF4-FFF2-40B4-BE49-F238E27FC236}">
                <a16:creationId xmlns:a16="http://schemas.microsoft.com/office/drawing/2014/main" id="{4A4F063E-AEFA-764C-B9D3-5B184BBDC594}"/>
              </a:ext>
            </a:extLst>
          </p:cNvPr>
          <p:cNvSpPr txBox="1">
            <a:spLocks/>
          </p:cNvSpPr>
          <p:nvPr/>
        </p:nvSpPr>
        <p:spPr>
          <a:xfrm>
            <a:off x="1524000" y="4256436"/>
            <a:ext cx="9144000" cy="160081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2400" kern="1200">
                <a:solidFill>
                  <a:schemeClr val="accent1"/>
                </a:solidFill>
                <a:latin typeface="+mn-lt"/>
                <a:ea typeface="+mn-ea"/>
                <a:cs typeface="+mn-cs"/>
              </a:rPr>
              <a:t>Thank you!</a:t>
            </a:r>
          </a:p>
        </p:txBody>
      </p:sp>
      <p:cxnSp>
        <p:nvCxnSpPr>
          <p:cNvPr id="15" name="Straight Connector 14">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77241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A7A50-5F75-134E-AD58-0CC189C55C7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The Visual Hierarchy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9EB69ED-0DCB-D24E-82A0-2DA94F69B16C}"/>
              </a:ext>
            </a:extLst>
          </p:cNvPr>
          <p:cNvPicPr>
            <a:picLocks noChangeAspect="1"/>
          </p:cNvPicPr>
          <p:nvPr/>
        </p:nvPicPr>
        <p:blipFill rotWithShape="1">
          <a:blip r:embed="rId3"/>
          <a:srcRect l="37937" t="10370" b="8360"/>
          <a:stretch/>
        </p:blipFill>
        <p:spPr>
          <a:xfrm>
            <a:off x="1024291" y="2426818"/>
            <a:ext cx="4070469"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6" name="Picture 2" descr="page2image20635872">
            <a:extLst>
              <a:ext uri="{FF2B5EF4-FFF2-40B4-BE49-F238E27FC236}">
                <a16:creationId xmlns:a16="http://schemas.microsoft.com/office/drawing/2014/main" id="{C06FB8D0-4539-D248-BEA5-777FCFEA314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tretch>
            <a:fillRect/>
          </a:stretch>
        </p:blipFill>
        <p:spPr bwMode="auto">
          <a:xfrm>
            <a:off x="5689605" y="2266096"/>
            <a:ext cx="6146070" cy="44559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D6C97A82-E75E-F243-B195-0A6CD8D4C894}"/>
              </a:ext>
            </a:extLst>
          </p:cNvPr>
          <p:cNvSpPr>
            <a:spLocks noChangeArrowheads="1"/>
          </p:cNvSpPr>
          <p:nvPr/>
        </p:nvSpPr>
        <p:spPr bwMode="auto">
          <a:xfrm flipV="1">
            <a:off x="2445757" y="2562174"/>
            <a:ext cx="155300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2" name="TextBox 21">
            <a:extLst>
              <a:ext uri="{FF2B5EF4-FFF2-40B4-BE49-F238E27FC236}">
                <a16:creationId xmlns:a16="http://schemas.microsoft.com/office/drawing/2014/main" id="{264B4FB2-E430-544A-8219-392CD9815265}"/>
              </a:ext>
            </a:extLst>
          </p:cNvPr>
          <p:cNvSpPr txBox="1"/>
          <p:nvPr/>
        </p:nvSpPr>
        <p:spPr>
          <a:xfrm>
            <a:off x="10002478" y="6444997"/>
            <a:ext cx="2133600" cy="553998"/>
          </a:xfrm>
          <a:prstGeom prst="rect">
            <a:avLst/>
          </a:prstGeom>
          <a:noFill/>
        </p:spPr>
        <p:txBody>
          <a:bodyPr wrap="square" rtlCol="0">
            <a:spAutoFit/>
          </a:bodyPr>
          <a:lstStyle/>
          <a:p>
            <a:r>
              <a:rPr lang="en-US" sz="1000" dirty="0" err="1"/>
              <a:t>Wallisch</a:t>
            </a:r>
            <a:r>
              <a:rPr lang="en-US" sz="1000" dirty="0"/>
              <a:t> and </a:t>
            </a:r>
            <a:r>
              <a:rPr lang="en-US" sz="1000" dirty="0" err="1"/>
              <a:t>Movshon</a:t>
            </a:r>
            <a:r>
              <a:rPr lang="en-US" sz="1000" dirty="0"/>
              <a:t> 2008;</a:t>
            </a:r>
            <a:br>
              <a:rPr lang="en-US" sz="1000" dirty="0"/>
            </a:br>
            <a:r>
              <a:rPr lang="en-US" sz="1000" dirty="0"/>
              <a:t>After </a:t>
            </a:r>
            <a:r>
              <a:rPr lang="en-US" sz="1000" dirty="0" err="1"/>
              <a:t>Felleman</a:t>
            </a:r>
            <a:r>
              <a:rPr lang="en-US" sz="1000" dirty="0"/>
              <a:t> and Van Essen, 1991 </a:t>
            </a:r>
            <a:endParaRPr lang="en-US" sz="1000" dirty="0">
              <a:effectLst/>
            </a:endParaRPr>
          </a:p>
          <a:p>
            <a:endParaRPr lang="en-US" sz="1000" dirty="0"/>
          </a:p>
        </p:txBody>
      </p:sp>
      <p:pic>
        <p:nvPicPr>
          <p:cNvPr id="1025" name="Picture 1" descr="page5image23864624">
            <a:extLst>
              <a:ext uri="{FF2B5EF4-FFF2-40B4-BE49-F238E27FC236}">
                <a16:creationId xmlns:a16="http://schemas.microsoft.com/office/drawing/2014/main" id="{9B762F6C-B6D7-584F-8FDD-5D8F8F8F90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03200" cy="2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21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9C8C2-E95E-8444-9673-1C938A24A77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What your brain “sees”</a:t>
            </a:r>
          </a:p>
        </p:txBody>
      </p:sp>
      <p:sp>
        <p:nvSpPr>
          <p:cNvPr id="12" name="Content Placeholder 11">
            <a:extLst>
              <a:ext uri="{FF2B5EF4-FFF2-40B4-BE49-F238E27FC236}">
                <a16:creationId xmlns:a16="http://schemas.microsoft.com/office/drawing/2014/main" id="{A3D62367-F70A-41F3-A61E-4547CAB852FB}"/>
              </a:ext>
            </a:extLst>
          </p:cNvPr>
          <p:cNvSpPr>
            <a:spLocks noGrp="1"/>
          </p:cNvSpPr>
          <p:nvPr>
            <p:ph idx="1"/>
          </p:nvPr>
        </p:nvSpPr>
        <p:spPr>
          <a:xfrm>
            <a:off x="6622880" y="4045559"/>
            <a:ext cx="5063325" cy="380077"/>
          </a:xfrm>
        </p:spPr>
        <p:txBody>
          <a:bodyPr vert="horz" lIns="91440" tIns="45720" rIns="91440" bIns="45720" rtlCol="0">
            <a:normAutofit/>
          </a:bodyPr>
          <a:lstStyle/>
          <a:p>
            <a:pPr marL="0" indent="0" algn="ctr">
              <a:buNone/>
            </a:pPr>
            <a:r>
              <a:rPr lang="en-US" sz="2000" dirty="0">
                <a:solidFill>
                  <a:srgbClr val="030DCD"/>
                </a:solidFill>
              </a:rPr>
              <a:t>Stimulus </a:t>
            </a:r>
            <a:r>
              <a:rPr lang="en-US" sz="2000" dirty="0">
                <a:solidFill>
                  <a:srgbClr val="030DCD"/>
                </a:solidFill>
                <a:sym typeface="Wingdings" pitchFamily="2" charset="2"/>
              </a:rPr>
              <a:t> Neurons  response</a:t>
            </a:r>
            <a:endParaRPr lang="en-US" sz="2000" dirty="0">
              <a:solidFill>
                <a:srgbClr val="030DCD"/>
              </a:solidFill>
            </a:endParaRP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Content Placeholder 4">
            <a:extLst>
              <a:ext uri="{FF2B5EF4-FFF2-40B4-BE49-F238E27FC236}">
                <a16:creationId xmlns:a16="http://schemas.microsoft.com/office/drawing/2014/main" id="{DCF6F844-09F4-4146-8039-06E7662E236A}"/>
              </a:ext>
            </a:extLst>
          </p:cNvPr>
          <p:cNvPicPr>
            <a:picLocks noChangeAspect="1"/>
          </p:cNvPicPr>
          <p:nvPr/>
        </p:nvPicPr>
        <p:blipFill>
          <a:blip r:embed="rId3"/>
          <a:stretch>
            <a:fillRect/>
          </a:stretch>
        </p:blipFill>
        <p:spPr>
          <a:xfrm>
            <a:off x="331567" y="2958178"/>
            <a:ext cx="5455917" cy="278251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46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6">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8C2C9-A39C-0540-8A93-9A5531DA8744}"/>
              </a:ext>
            </a:extLst>
          </p:cNvPr>
          <p:cNvSpPr>
            <a:spLocks noGrp="1"/>
          </p:cNvSpPr>
          <p:nvPr>
            <p:ph type="title"/>
          </p:nvPr>
        </p:nvSpPr>
        <p:spPr>
          <a:xfrm>
            <a:off x="1605056" y="1076672"/>
            <a:ext cx="9357865" cy="1041901"/>
          </a:xfrm>
        </p:spPr>
        <p:txBody>
          <a:bodyPr vert="horz" lIns="91440" tIns="45720" rIns="91440" bIns="45720" rtlCol="0" anchor="ctr">
            <a:normAutofit/>
          </a:bodyPr>
          <a:lstStyle/>
          <a:p>
            <a:pPr algn="ctr"/>
            <a:r>
              <a:rPr lang="en-US" sz="5000" kern="1200" dirty="0">
                <a:solidFill>
                  <a:schemeClr val="tx1"/>
                </a:solidFill>
                <a:latin typeface="+mj-lt"/>
                <a:ea typeface="+mj-ea"/>
                <a:cs typeface="+mj-cs"/>
              </a:rPr>
              <a:t>V1             vs.                V2</a:t>
            </a:r>
          </a:p>
        </p:txBody>
      </p:sp>
      <p:sp>
        <p:nvSpPr>
          <p:cNvPr id="3" name="Content Placeholder 2">
            <a:extLst>
              <a:ext uri="{FF2B5EF4-FFF2-40B4-BE49-F238E27FC236}">
                <a16:creationId xmlns:a16="http://schemas.microsoft.com/office/drawing/2014/main" id="{E88D1109-DBDB-AA46-A348-0B6EA5C88551}"/>
              </a:ext>
            </a:extLst>
          </p:cNvPr>
          <p:cNvSpPr>
            <a:spLocks noGrp="1"/>
          </p:cNvSpPr>
          <p:nvPr>
            <p:ph idx="1"/>
          </p:nvPr>
        </p:nvSpPr>
        <p:spPr>
          <a:xfrm>
            <a:off x="1131375" y="2591002"/>
            <a:ext cx="4644585" cy="2699968"/>
          </a:xfrm>
        </p:spPr>
        <p:txBody>
          <a:bodyPr vert="horz" lIns="91440" tIns="45720" rIns="91440" bIns="45720" rtlCol="0">
            <a:normAutofit/>
          </a:bodyPr>
          <a:lstStyle/>
          <a:p>
            <a:r>
              <a:rPr lang="en-US" sz="2000" dirty="0"/>
              <a:t>1st cortical area of visual processing</a:t>
            </a:r>
          </a:p>
          <a:p>
            <a:r>
              <a:rPr lang="en-US" sz="2000" dirty="0"/>
              <a:t>Neurons are driven by orientation</a:t>
            </a:r>
          </a:p>
          <a:p>
            <a:r>
              <a:rPr lang="en-US" sz="2000" dirty="0"/>
              <a:t> Deconstruct a scene based on spatially localized oriented components</a:t>
            </a:r>
          </a:p>
        </p:txBody>
      </p:sp>
      <p:sp>
        <p:nvSpPr>
          <p:cNvPr id="5" name="TextBox 4">
            <a:extLst>
              <a:ext uri="{FF2B5EF4-FFF2-40B4-BE49-F238E27FC236}">
                <a16:creationId xmlns:a16="http://schemas.microsoft.com/office/drawing/2014/main" id="{247B6805-361B-A24D-8036-B07A1C94B7AC}"/>
              </a:ext>
            </a:extLst>
          </p:cNvPr>
          <p:cNvSpPr txBox="1"/>
          <p:nvPr/>
        </p:nvSpPr>
        <p:spPr>
          <a:xfrm>
            <a:off x="6416040" y="2438602"/>
            <a:ext cx="4715763" cy="26999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Little is known about role of V2 in visual processing </a:t>
            </a:r>
          </a:p>
          <a:p>
            <a:pPr indent="-228600">
              <a:lnSpc>
                <a:spcPct val="90000"/>
              </a:lnSpc>
              <a:spcAft>
                <a:spcPts val="600"/>
              </a:spcAft>
              <a:buFont typeface="Arial" panose="020B0604020202020204" pitchFamily="34" charset="0"/>
              <a:buChar char="•"/>
            </a:pPr>
            <a:r>
              <a:rPr lang="en-US" sz="2000" dirty="0"/>
              <a:t>Neuron specificity not clearly defined</a:t>
            </a:r>
          </a:p>
          <a:p>
            <a:pPr indent="-228600">
              <a:lnSpc>
                <a:spcPct val="90000"/>
              </a:lnSpc>
              <a:spcAft>
                <a:spcPts val="600"/>
              </a:spcAft>
              <a:buFont typeface="Arial" panose="020B0604020202020204" pitchFamily="34" charset="0"/>
              <a:buChar char="•"/>
            </a:pPr>
            <a:r>
              <a:rPr lang="en-US" sz="2000" dirty="0"/>
              <a:t>An injury in that area significantly affects the ability to perform complex spatial tasks (</a:t>
            </a:r>
            <a:r>
              <a:rPr lang="en-US" dirty="0" err="1"/>
              <a:t>Merigan</a:t>
            </a:r>
            <a:r>
              <a:rPr lang="en-US" dirty="0"/>
              <a:t> </a:t>
            </a:r>
            <a:r>
              <a:rPr lang="en-US" sz="2000" dirty="0"/>
              <a:t>et al., 1993)</a:t>
            </a:r>
          </a:p>
        </p:txBody>
      </p:sp>
      <p:sp>
        <p:nvSpPr>
          <p:cNvPr id="7" name="TextBox 6">
            <a:extLst>
              <a:ext uri="{FF2B5EF4-FFF2-40B4-BE49-F238E27FC236}">
                <a16:creationId xmlns:a16="http://schemas.microsoft.com/office/drawing/2014/main" id="{A9B82081-C1A2-884B-B56A-BE82B381E8E8}"/>
              </a:ext>
            </a:extLst>
          </p:cNvPr>
          <p:cNvSpPr txBox="1"/>
          <p:nvPr/>
        </p:nvSpPr>
        <p:spPr>
          <a:xfrm>
            <a:off x="3268980" y="4923126"/>
            <a:ext cx="6294119" cy="430887"/>
          </a:xfrm>
          <a:prstGeom prst="rect">
            <a:avLst/>
          </a:prstGeom>
          <a:noFill/>
        </p:spPr>
        <p:txBody>
          <a:bodyPr wrap="square" rtlCol="0">
            <a:spAutoFit/>
          </a:bodyPr>
          <a:lstStyle/>
          <a:p>
            <a:r>
              <a:rPr lang="en-US" sz="2200" dirty="0"/>
              <a:t>Goal </a:t>
            </a:r>
            <a:r>
              <a:rPr lang="en-US" sz="2200" dirty="0">
                <a:sym typeface="Wingdings" pitchFamily="2" charset="2"/>
              </a:rPr>
              <a:t> </a:t>
            </a:r>
            <a:r>
              <a:rPr lang="en-US" sz="2200" dirty="0"/>
              <a:t>build a model that can explain V2 data</a:t>
            </a:r>
          </a:p>
        </p:txBody>
      </p:sp>
    </p:spTree>
    <p:extLst>
      <p:ext uri="{BB962C8B-B14F-4D97-AF65-F5344CB8AC3E}">
        <p14:creationId xmlns:p14="http://schemas.microsoft.com/office/powerpoint/2010/main" val="408559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253F-DAFD-4047-9D33-C72E1A303D04}"/>
              </a:ext>
            </a:extLst>
          </p:cNvPr>
          <p:cNvSpPr>
            <a:spLocks noGrp="1"/>
          </p:cNvSpPr>
          <p:nvPr>
            <p:ph type="title"/>
          </p:nvPr>
        </p:nvSpPr>
        <p:spPr>
          <a:xfrm>
            <a:off x="-130629" y="246250"/>
            <a:ext cx="12482285" cy="1107997"/>
          </a:xfrm>
          <a:solidFill>
            <a:schemeClr val="accent5">
              <a:lumMod val="60000"/>
              <a:lumOff val="40000"/>
              <a:alpha val="26000"/>
            </a:schemeClr>
          </a:solidFill>
          <a:ln>
            <a:noFill/>
          </a:ln>
        </p:spPr>
        <p:txBody>
          <a:bodyPr/>
          <a:lstStyle/>
          <a:p>
            <a:r>
              <a:rPr lang="en-US" dirty="0"/>
              <a:t>    Receptive fields </a:t>
            </a:r>
          </a:p>
        </p:txBody>
      </p:sp>
      <p:pic>
        <p:nvPicPr>
          <p:cNvPr id="4" name="Content Placeholder 4">
            <a:extLst>
              <a:ext uri="{FF2B5EF4-FFF2-40B4-BE49-F238E27FC236}">
                <a16:creationId xmlns:a16="http://schemas.microsoft.com/office/drawing/2014/main" id="{3F31C0DA-C0A6-EF46-B60E-017A18688E99}"/>
              </a:ext>
            </a:extLst>
          </p:cNvPr>
          <p:cNvPicPr>
            <a:picLocks noGrp="1" noChangeAspect="1"/>
          </p:cNvPicPr>
          <p:nvPr>
            <p:ph idx="1"/>
          </p:nvPr>
        </p:nvPicPr>
        <p:blipFill rotWithShape="1">
          <a:blip r:embed="rId3"/>
          <a:srcRect l="5985" t="24171" r="3705" b="11116"/>
          <a:stretch/>
        </p:blipFill>
        <p:spPr>
          <a:xfrm>
            <a:off x="5806440" y="1444732"/>
            <a:ext cx="6096000" cy="2003451"/>
          </a:xfrm>
        </p:spPr>
      </p:pic>
      <p:graphicFrame>
        <p:nvGraphicFramePr>
          <p:cNvPr id="6" name="Table 5">
            <a:extLst>
              <a:ext uri="{FF2B5EF4-FFF2-40B4-BE49-F238E27FC236}">
                <a16:creationId xmlns:a16="http://schemas.microsoft.com/office/drawing/2014/main" id="{DC97BF38-FBB0-384E-BE53-3A4AF265D8D9}"/>
              </a:ext>
            </a:extLst>
          </p:cNvPr>
          <p:cNvGraphicFramePr>
            <a:graphicFrameLocks noGrp="1"/>
          </p:cNvGraphicFramePr>
          <p:nvPr>
            <p:extLst>
              <p:ext uri="{D42A27DB-BD31-4B8C-83A1-F6EECF244321}">
                <p14:modId xmlns:p14="http://schemas.microsoft.com/office/powerpoint/2010/main" val="8543472"/>
              </p:ext>
            </p:extLst>
          </p:nvPr>
        </p:nvGraphicFramePr>
        <p:xfrm>
          <a:off x="1431628" y="4370338"/>
          <a:ext cx="9328744" cy="2103120"/>
        </p:xfrm>
        <a:graphic>
          <a:graphicData uri="http://schemas.openxmlformats.org/drawingml/2006/table">
            <a:tbl>
              <a:tblPr firstRow="1" bandRow="1">
                <a:tableStyleId>{5C22544A-7EE6-4342-B048-85BDC9FD1C3A}</a:tableStyleId>
              </a:tblPr>
              <a:tblGrid>
                <a:gridCol w="4664372">
                  <a:extLst>
                    <a:ext uri="{9D8B030D-6E8A-4147-A177-3AD203B41FA5}">
                      <a16:colId xmlns:a16="http://schemas.microsoft.com/office/drawing/2014/main" val="3800037009"/>
                    </a:ext>
                  </a:extLst>
                </a:gridCol>
                <a:gridCol w="4664372">
                  <a:extLst>
                    <a:ext uri="{9D8B030D-6E8A-4147-A177-3AD203B41FA5}">
                      <a16:colId xmlns:a16="http://schemas.microsoft.com/office/drawing/2014/main" val="450034071"/>
                    </a:ext>
                  </a:extLst>
                </a:gridCol>
              </a:tblGrid>
              <a:tr h="688414">
                <a:tc>
                  <a:txBody>
                    <a:bodyPr/>
                    <a:lstStyle/>
                    <a:p>
                      <a:r>
                        <a:rPr lang="en-US" dirty="0"/>
                        <a:t>Simple cell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Elongated or rectangular with activated or deactivated regions.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Selective for image orientation</a:t>
                      </a:r>
                      <a:endParaRPr lang="en-US" b="0" dirty="0"/>
                    </a:p>
                  </a:txBody>
                  <a:tcPr/>
                </a:tc>
                <a:extLst>
                  <a:ext uri="{0D108BD9-81ED-4DB2-BD59-A6C34878D82A}">
                    <a16:rowId xmlns:a16="http://schemas.microsoft.com/office/drawing/2014/main" val="363202520"/>
                  </a:ext>
                </a:extLst>
              </a:tr>
              <a:tr h="894939">
                <a:tc>
                  <a:txBody>
                    <a:bodyPr/>
                    <a:lstStyle/>
                    <a:p>
                      <a:r>
                        <a:rPr lang="en-US" dirty="0"/>
                        <a:t>Complex cell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Rectangular but large receptive fields that respond to a specific stimulus anywhere within the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Selective for orientation and direction</a:t>
                      </a:r>
                      <a:endParaRPr lang="en-US" dirty="0"/>
                    </a:p>
                  </a:txBody>
                  <a:tcPr/>
                </a:tc>
                <a:extLst>
                  <a:ext uri="{0D108BD9-81ED-4DB2-BD59-A6C34878D82A}">
                    <a16:rowId xmlns:a16="http://schemas.microsoft.com/office/drawing/2014/main" val="2219159299"/>
                  </a:ext>
                </a:extLst>
              </a:tr>
            </a:tbl>
          </a:graphicData>
        </a:graphic>
      </p:graphicFrame>
      <p:sp>
        <p:nvSpPr>
          <p:cNvPr id="8" name="TextBox 7">
            <a:extLst>
              <a:ext uri="{FF2B5EF4-FFF2-40B4-BE49-F238E27FC236}">
                <a16:creationId xmlns:a16="http://schemas.microsoft.com/office/drawing/2014/main" id="{E5758A85-2829-3045-9DB2-3BDC87CFCB2D}"/>
              </a:ext>
            </a:extLst>
          </p:cNvPr>
          <p:cNvSpPr txBox="1"/>
          <p:nvPr/>
        </p:nvSpPr>
        <p:spPr>
          <a:xfrm>
            <a:off x="453885" y="1556229"/>
            <a:ext cx="4956315" cy="1015663"/>
          </a:xfrm>
          <a:prstGeom prst="rect">
            <a:avLst/>
          </a:prstGeom>
          <a:noFill/>
        </p:spPr>
        <p:txBody>
          <a:bodyPr wrap="square" rtlCol="0">
            <a:spAutoFit/>
          </a:bodyPr>
          <a:lstStyle/>
          <a:p>
            <a:r>
              <a:rPr lang="en-US" sz="2000" u="sng" dirty="0"/>
              <a:t>Biologically speaking:</a:t>
            </a:r>
            <a:r>
              <a:rPr lang="en-US" sz="2000" dirty="0"/>
              <a:t> regions on the visual field upon which a stimulus can modify the firing of the neuron and obtain a response</a:t>
            </a:r>
          </a:p>
        </p:txBody>
      </p:sp>
      <p:sp>
        <p:nvSpPr>
          <p:cNvPr id="9" name="TextBox 8">
            <a:extLst>
              <a:ext uri="{FF2B5EF4-FFF2-40B4-BE49-F238E27FC236}">
                <a16:creationId xmlns:a16="http://schemas.microsoft.com/office/drawing/2014/main" id="{2838696F-F43C-9A4C-AE48-7AA8E77D9C04}"/>
              </a:ext>
            </a:extLst>
          </p:cNvPr>
          <p:cNvSpPr txBox="1"/>
          <p:nvPr/>
        </p:nvSpPr>
        <p:spPr>
          <a:xfrm>
            <a:off x="453885" y="2820679"/>
            <a:ext cx="4956315" cy="1015663"/>
          </a:xfrm>
          <a:prstGeom prst="rect">
            <a:avLst/>
          </a:prstGeom>
          <a:noFill/>
        </p:spPr>
        <p:txBody>
          <a:bodyPr wrap="square" rtlCol="0">
            <a:spAutoFit/>
          </a:bodyPr>
          <a:lstStyle/>
          <a:p>
            <a:r>
              <a:rPr lang="en-US" sz="2000" u="sng" dirty="0"/>
              <a:t>Computationally speaking:</a:t>
            </a:r>
            <a:r>
              <a:rPr lang="en-US" sz="2000" dirty="0"/>
              <a:t> a filter that captures the stimulus specifications and generates responses accordingly.</a:t>
            </a:r>
          </a:p>
        </p:txBody>
      </p:sp>
      <p:sp>
        <p:nvSpPr>
          <p:cNvPr id="10" name="Rectangle 9">
            <a:extLst>
              <a:ext uri="{FF2B5EF4-FFF2-40B4-BE49-F238E27FC236}">
                <a16:creationId xmlns:a16="http://schemas.microsoft.com/office/drawing/2014/main" id="{83DDF17D-C888-D849-8EAB-F31CC28BEA6B}"/>
              </a:ext>
            </a:extLst>
          </p:cNvPr>
          <p:cNvSpPr/>
          <p:nvPr/>
        </p:nvSpPr>
        <p:spPr>
          <a:xfrm>
            <a:off x="6110513" y="3389651"/>
            <a:ext cx="2373087" cy="246221"/>
          </a:xfrm>
          <a:prstGeom prst="rect">
            <a:avLst/>
          </a:prstGeom>
        </p:spPr>
        <p:txBody>
          <a:bodyPr wrap="square">
            <a:spAutoFit/>
          </a:bodyPr>
          <a:lstStyle/>
          <a:p>
            <a:r>
              <a:rPr lang="de" sz="1000" dirty="0"/>
              <a:t>(</a:t>
            </a:r>
            <a:r>
              <a:rPr lang="de" sz="1000" dirty="0" err="1"/>
              <a:t>From</a:t>
            </a:r>
            <a:r>
              <a:rPr lang="de" sz="1000" dirty="0"/>
              <a:t> Nicholls et al., 1992)</a:t>
            </a:r>
            <a:endParaRPr lang="en-US" sz="1000" dirty="0"/>
          </a:p>
        </p:txBody>
      </p:sp>
    </p:spTree>
    <p:extLst>
      <p:ext uri="{BB962C8B-B14F-4D97-AF65-F5344CB8AC3E}">
        <p14:creationId xmlns:p14="http://schemas.microsoft.com/office/powerpoint/2010/main" val="102712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0B244FE-8501-A347-996C-59AA2C42C5FE}"/>
              </a:ext>
            </a:extLst>
          </p:cNvPr>
          <p:cNvSpPr txBox="1">
            <a:spLocks/>
          </p:cNvSpPr>
          <p:nvPr/>
        </p:nvSpPr>
        <p:spPr>
          <a:xfrm>
            <a:off x="-145143" y="425980"/>
            <a:ext cx="12482285" cy="1107997"/>
          </a:xfrm>
          <a:prstGeom prst="rect">
            <a:avLst/>
          </a:prstGeom>
          <a:solidFill>
            <a:schemeClr val="accent5">
              <a:lumMod val="60000"/>
              <a:lumOff val="40000"/>
              <a:alpha val="26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p>
        </p:txBody>
      </p:sp>
      <p:sp>
        <p:nvSpPr>
          <p:cNvPr id="2" name="Title 1">
            <a:extLst>
              <a:ext uri="{FF2B5EF4-FFF2-40B4-BE49-F238E27FC236}">
                <a16:creationId xmlns:a16="http://schemas.microsoft.com/office/drawing/2014/main" id="{80D0F908-2681-5247-B046-B2D2B27C1FE4}"/>
              </a:ext>
            </a:extLst>
          </p:cNvPr>
          <p:cNvSpPr>
            <a:spLocks noGrp="1"/>
          </p:cNvSpPr>
          <p:nvPr>
            <p:ph type="title"/>
          </p:nvPr>
        </p:nvSpPr>
        <p:spPr>
          <a:xfrm>
            <a:off x="838200" y="332509"/>
            <a:ext cx="3789218" cy="1358179"/>
          </a:xfrm>
        </p:spPr>
        <p:txBody>
          <a:bodyPr/>
          <a:lstStyle/>
          <a:p>
            <a:r>
              <a:rPr lang="en-US" dirty="0"/>
              <a:t>Linear filter</a:t>
            </a:r>
          </a:p>
        </p:txBody>
      </p:sp>
      <p:pic>
        <p:nvPicPr>
          <p:cNvPr id="11" name="Picture 10">
            <a:extLst>
              <a:ext uri="{FF2B5EF4-FFF2-40B4-BE49-F238E27FC236}">
                <a16:creationId xmlns:a16="http://schemas.microsoft.com/office/drawing/2014/main" id="{0ADCB598-34CA-AB47-BC4D-D870B0CB7409}"/>
              </a:ext>
            </a:extLst>
          </p:cNvPr>
          <p:cNvPicPr>
            <a:picLocks noChangeAspect="1"/>
          </p:cNvPicPr>
          <p:nvPr/>
        </p:nvPicPr>
        <p:blipFill rotWithShape="1">
          <a:blip r:embed="rId3"/>
          <a:srcRect l="15318" r="15419" b="20154"/>
          <a:stretch/>
        </p:blipFill>
        <p:spPr>
          <a:xfrm>
            <a:off x="2869490" y="1902581"/>
            <a:ext cx="6453017" cy="3678796"/>
          </a:xfrm>
          <a:prstGeom prst="rect">
            <a:avLst/>
          </a:prstGeom>
        </p:spPr>
      </p:pic>
      <p:sp>
        <p:nvSpPr>
          <p:cNvPr id="12" name="TextBox 11">
            <a:extLst>
              <a:ext uri="{FF2B5EF4-FFF2-40B4-BE49-F238E27FC236}">
                <a16:creationId xmlns:a16="http://schemas.microsoft.com/office/drawing/2014/main" id="{0A5BF63D-5A36-D243-A7DB-5C90BD60437A}"/>
              </a:ext>
            </a:extLst>
          </p:cNvPr>
          <p:cNvSpPr txBox="1"/>
          <p:nvPr/>
        </p:nvSpPr>
        <p:spPr>
          <a:xfrm>
            <a:off x="3655554" y="6096705"/>
            <a:ext cx="4880888" cy="369332"/>
          </a:xfrm>
          <a:prstGeom prst="rect">
            <a:avLst/>
          </a:prstGeom>
          <a:noFill/>
        </p:spPr>
        <p:txBody>
          <a:bodyPr wrap="none" rtlCol="0">
            <a:spAutoFit/>
          </a:bodyPr>
          <a:lstStyle/>
          <a:p>
            <a:r>
              <a:rPr lang="en-US" dirty="0"/>
              <a:t>The response = dot product of filter with stimulus </a:t>
            </a:r>
          </a:p>
        </p:txBody>
      </p:sp>
    </p:spTree>
    <p:extLst>
      <p:ext uri="{BB962C8B-B14F-4D97-AF65-F5344CB8AC3E}">
        <p14:creationId xmlns:p14="http://schemas.microsoft.com/office/powerpoint/2010/main" val="837029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77249-10F2-9A43-8323-083BC7011C40}"/>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Nonlinearity</a:t>
            </a:r>
          </a:p>
        </p:txBody>
      </p:sp>
      <p:pic>
        <p:nvPicPr>
          <p:cNvPr id="4" name="Picture 3" descr="A picture containing screenshot&#10;&#10;Description automatically generated">
            <a:extLst>
              <a:ext uri="{FF2B5EF4-FFF2-40B4-BE49-F238E27FC236}">
                <a16:creationId xmlns:a16="http://schemas.microsoft.com/office/drawing/2014/main" id="{B82D67BE-B56E-5F4B-B4AB-BECC8848F1E5}"/>
              </a:ext>
            </a:extLst>
          </p:cNvPr>
          <p:cNvPicPr/>
          <p:nvPr/>
        </p:nvPicPr>
        <p:blipFill>
          <a:blip r:embed="rId3">
            <a:extLst>
              <a:ext uri="{28A0092B-C50C-407E-A947-70E740481C1C}">
                <a14:useLocalDpi xmlns:a14="http://schemas.microsoft.com/office/drawing/2010/main" val="0"/>
              </a:ext>
            </a:extLst>
          </a:blip>
          <a:stretch>
            <a:fillRect/>
          </a:stretch>
        </p:blipFill>
        <p:spPr>
          <a:xfrm>
            <a:off x="6437653" y="2981610"/>
            <a:ext cx="5619718" cy="3346413"/>
          </a:xfrm>
          <a:prstGeom prst="rect">
            <a:avLst/>
          </a:prstGeom>
        </p:spPr>
      </p:pic>
      <p:sp>
        <p:nvSpPr>
          <p:cNvPr id="5" name="TextBox 4">
            <a:extLst>
              <a:ext uri="{FF2B5EF4-FFF2-40B4-BE49-F238E27FC236}">
                <a16:creationId xmlns:a16="http://schemas.microsoft.com/office/drawing/2014/main" id="{628DC345-64B9-E24D-931B-6687CF4D0B10}"/>
              </a:ext>
            </a:extLst>
          </p:cNvPr>
          <p:cNvSpPr txBox="1"/>
          <p:nvPr/>
        </p:nvSpPr>
        <p:spPr>
          <a:xfrm>
            <a:off x="857800" y="6068789"/>
            <a:ext cx="4552400" cy="369332"/>
          </a:xfrm>
          <a:prstGeom prst="rect">
            <a:avLst/>
          </a:prstGeom>
          <a:noFill/>
        </p:spPr>
        <p:txBody>
          <a:bodyPr wrap="none" rtlCol="0">
            <a:spAutoFit/>
          </a:bodyPr>
          <a:lstStyle/>
          <a:p>
            <a:r>
              <a:rPr lang="en-US" dirty="0"/>
              <a:t>Nonlinearity sets the negative stimulus to zero</a:t>
            </a:r>
          </a:p>
        </p:txBody>
      </p:sp>
      <p:pic>
        <p:nvPicPr>
          <p:cNvPr id="10" name="Picture 9">
            <a:extLst>
              <a:ext uri="{FF2B5EF4-FFF2-40B4-BE49-F238E27FC236}">
                <a16:creationId xmlns:a16="http://schemas.microsoft.com/office/drawing/2014/main" id="{1270DF37-89C6-5E42-B299-2ECEAF078C3B}"/>
              </a:ext>
            </a:extLst>
          </p:cNvPr>
          <p:cNvPicPr>
            <a:picLocks noChangeAspect="1"/>
          </p:cNvPicPr>
          <p:nvPr/>
        </p:nvPicPr>
        <p:blipFill>
          <a:blip r:embed="rId4"/>
          <a:stretch>
            <a:fillRect/>
          </a:stretch>
        </p:blipFill>
        <p:spPr>
          <a:xfrm>
            <a:off x="119389" y="2812147"/>
            <a:ext cx="6353726" cy="2999385"/>
          </a:xfrm>
          <a:prstGeom prst="rect">
            <a:avLst/>
          </a:prstGeom>
        </p:spPr>
      </p:pic>
      <p:sp>
        <p:nvSpPr>
          <p:cNvPr id="13" name="TextBox 12">
            <a:extLst>
              <a:ext uri="{FF2B5EF4-FFF2-40B4-BE49-F238E27FC236}">
                <a16:creationId xmlns:a16="http://schemas.microsoft.com/office/drawing/2014/main" id="{A72340A1-3BEC-C14D-B400-2839FE596F91}"/>
              </a:ext>
            </a:extLst>
          </p:cNvPr>
          <p:cNvSpPr txBox="1"/>
          <p:nvPr/>
        </p:nvSpPr>
        <p:spPr>
          <a:xfrm>
            <a:off x="8922743" y="6143357"/>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524370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124E-D27E-6340-8C4B-E4642D298CA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1F2C45-0F9F-174E-8B46-F13F8CF21C92}"/>
              </a:ext>
            </a:extLst>
          </p:cNvPr>
          <p:cNvSpPr>
            <a:spLocks noGrp="1"/>
          </p:cNvSpPr>
          <p:nvPr>
            <p:ph idx="1"/>
          </p:nvPr>
        </p:nvSpPr>
        <p:spPr/>
        <p:txBody>
          <a:bodyPr/>
          <a:lstStyle/>
          <a:p>
            <a:r>
              <a:rPr lang="en-US" dirty="0"/>
              <a:t>Explain V1 is well understood but V2 not so much </a:t>
            </a:r>
          </a:p>
        </p:txBody>
      </p:sp>
      <p:pic>
        <p:nvPicPr>
          <p:cNvPr id="5" name="Picture 4">
            <a:extLst>
              <a:ext uri="{FF2B5EF4-FFF2-40B4-BE49-F238E27FC236}">
                <a16:creationId xmlns:a16="http://schemas.microsoft.com/office/drawing/2014/main" id="{9CCFC00A-613B-4240-9043-F6E7918A8F12}"/>
              </a:ext>
            </a:extLst>
          </p:cNvPr>
          <p:cNvPicPr>
            <a:picLocks noChangeAspect="1"/>
          </p:cNvPicPr>
          <p:nvPr/>
        </p:nvPicPr>
        <p:blipFill rotWithShape="1">
          <a:blip r:embed="rId3"/>
          <a:srcRect l="1750" b="1032"/>
          <a:stretch/>
        </p:blipFill>
        <p:spPr>
          <a:xfrm>
            <a:off x="213360" y="145585"/>
            <a:ext cx="11978640" cy="649905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BA904F2C-824E-4F48-858C-5A67556BC458}"/>
                  </a:ext>
                </a:extLst>
              </p14:cNvPr>
              <p14:cNvContentPartPr/>
              <p14:nvPr/>
            </p14:nvContentPartPr>
            <p14:xfrm>
              <a:off x="423000" y="5785680"/>
              <a:ext cx="653040" cy="86760"/>
            </p14:xfrm>
          </p:contentPart>
        </mc:Choice>
        <mc:Fallback xmlns="">
          <p:pic>
            <p:nvPicPr>
              <p:cNvPr id="11" name="Ink 10">
                <a:extLst>
                  <a:ext uri="{FF2B5EF4-FFF2-40B4-BE49-F238E27FC236}">
                    <a16:creationId xmlns:a16="http://schemas.microsoft.com/office/drawing/2014/main" id="{BA904F2C-824E-4F48-858C-5A67556BC458}"/>
                  </a:ext>
                </a:extLst>
              </p:cNvPr>
              <p:cNvPicPr/>
              <p:nvPr/>
            </p:nvPicPr>
            <p:blipFill>
              <a:blip r:embed="rId5"/>
              <a:stretch>
                <a:fillRect/>
              </a:stretch>
            </p:blipFill>
            <p:spPr>
              <a:xfrm>
                <a:off x="369000" y="5678040"/>
                <a:ext cx="7606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34C4609-0E61-6E47-9172-15553C416473}"/>
                  </a:ext>
                </a:extLst>
              </p14:cNvPr>
              <p14:cNvContentPartPr/>
              <p14:nvPr/>
            </p14:nvContentPartPr>
            <p14:xfrm>
              <a:off x="26640" y="5495880"/>
              <a:ext cx="7347240" cy="1470240"/>
            </p14:xfrm>
          </p:contentPart>
        </mc:Choice>
        <mc:Fallback xmlns="">
          <p:pic>
            <p:nvPicPr>
              <p:cNvPr id="14" name="Ink 13">
                <a:extLst>
                  <a:ext uri="{FF2B5EF4-FFF2-40B4-BE49-F238E27FC236}">
                    <a16:creationId xmlns:a16="http://schemas.microsoft.com/office/drawing/2014/main" id="{A34C4609-0E61-6E47-9172-15553C416473}"/>
                  </a:ext>
                </a:extLst>
              </p:cNvPr>
              <p:cNvPicPr/>
              <p:nvPr/>
            </p:nvPicPr>
            <p:blipFill>
              <a:blip r:embed="rId7"/>
              <a:stretch>
                <a:fillRect/>
              </a:stretch>
            </p:blipFill>
            <p:spPr>
              <a:xfrm>
                <a:off x="-36360" y="5432880"/>
                <a:ext cx="7472880" cy="1595880"/>
              </a:xfrm>
              <a:prstGeom prst="rect">
                <a:avLst/>
              </a:prstGeom>
            </p:spPr>
          </p:pic>
        </mc:Fallback>
      </mc:AlternateContent>
      <p:sp>
        <p:nvSpPr>
          <p:cNvPr id="15" name="TextBox 14">
            <a:extLst>
              <a:ext uri="{FF2B5EF4-FFF2-40B4-BE49-F238E27FC236}">
                <a16:creationId xmlns:a16="http://schemas.microsoft.com/office/drawing/2014/main" id="{33DEB3D3-F25A-C946-9D31-8CBC70C8D271}"/>
              </a:ext>
            </a:extLst>
          </p:cNvPr>
          <p:cNvSpPr txBox="1"/>
          <p:nvPr/>
        </p:nvSpPr>
        <p:spPr>
          <a:xfrm>
            <a:off x="9841069" y="6492875"/>
            <a:ext cx="2324291" cy="646331"/>
          </a:xfrm>
          <a:prstGeom prst="rect">
            <a:avLst/>
          </a:prstGeom>
          <a:noFill/>
        </p:spPr>
        <p:txBody>
          <a:bodyPr wrap="none" rtlCol="0">
            <a:spAutoFit/>
          </a:bodyPr>
          <a:lstStyle/>
          <a:p>
            <a:r>
              <a:rPr lang="en-US" dirty="0"/>
              <a:t>(</a:t>
            </a:r>
            <a:r>
              <a:rPr lang="en-US" dirty="0" err="1"/>
              <a:t>Yamins</a:t>
            </a:r>
            <a:r>
              <a:rPr lang="en-US" dirty="0"/>
              <a:t>, </a:t>
            </a:r>
            <a:r>
              <a:rPr lang="en-US" dirty="0" err="1"/>
              <a:t>Dicarlo</a:t>
            </a:r>
            <a:r>
              <a:rPr lang="en-US" dirty="0"/>
              <a:t>, 2016)</a:t>
            </a:r>
          </a:p>
          <a:p>
            <a:endParaRPr lang="en-US" dirty="0"/>
          </a:p>
        </p:txBody>
      </p:sp>
    </p:spTree>
    <p:extLst>
      <p:ext uri="{BB962C8B-B14F-4D97-AF65-F5344CB8AC3E}">
        <p14:creationId xmlns:p14="http://schemas.microsoft.com/office/powerpoint/2010/main" val="224583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B20D-7C2B-8145-BE97-CC23A13BBD5C}"/>
              </a:ext>
            </a:extLst>
          </p:cNvPr>
          <p:cNvSpPr>
            <a:spLocks noGrp="1"/>
          </p:cNvSpPr>
          <p:nvPr>
            <p:ph type="title"/>
          </p:nvPr>
        </p:nvSpPr>
        <p:spPr>
          <a:xfrm>
            <a:off x="648929" y="629266"/>
            <a:ext cx="5127031" cy="1676603"/>
          </a:xfrm>
        </p:spPr>
        <p:txBody>
          <a:bodyPr>
            <a:normAutofit/>
          </a:bodyPr>
          <a:lstStyle/>
          <a:p>
            <a:r>
              <a:rPr lang="en-US" dirty="0"/>
              <a:t>Ito and Komatsu </a:t>
            </a:r>
          </a:p>
        </p:txBody>
      </p:sp>
      <p:sp>
        <p:nvSpPr>
          <p:cNvPr id="3" name="Content Placeholder 2">
            <a:extLst>
              <a:ext uri="{FF2B5EF4-FFF2-40B4-BE49-F238E27FC236}">
                <a16:creationId xmlns:a16="http://schemas.microsoft.com/office/drawing/2014/main" id="{E5FCDBBE-A062-344D-930C-B38F3DF888F6}"/>
              </a:ext>
            </a:extLst>
          </p:cNvPr>
          <p:cNvSpPr>
            <a:spLocks noGrp="1"/>
          </p:cNvSpPr>
          <p:nvPr>
            <p:ph idx="1"/>
          </p:nvPr>
        </p:nvSpPr>
        <p:spPr>
          <a:xfrm>
            <a:off x="648930" y="2438400"/>
            <a:ext cx="5127029" cy="3785419"/>
          </a:xfrm>
        </p:spPr>
        <p:txBody>
          <a:bodyPr>
            <a:normAutofit/>
          </a:bodyPr>
          <a:lstStyle/>
          <a:p>
            <a:pPr lvl="0"/>
            <a:r>
              <a:rPr lang="en-US" sz="1800" dirty="0"/>
              <a:t>Responses of V2 neurons to pairs of angled lines predicted from responses to the individual line components. </a:t>
            </a:r>
          </a:p>
          <a:p>
            <a:pPr lvl="0"/>
            <a:r>
              <a:rPr lang="en-US" sz="1800" dirty="0"/>
              <a:t>Interpreted as the sum of responses from one or more V1 cells (orientation selective)</a:t>
            </a:r>
          </a:p>
          <a:p>
            <a:pPr lvl="0"/>
            <a:r>
              <a:rPr lang="en-US" sz="1800" dirty="0"/>
              <a:t>Simple linear models cannot explain these results, there is nonlinearity </a:t>
            </a:r>
          </a:p>
          <a:p>
            <a:pPr lvl="0"/>
            <a:r>
              <a:rPr lang="en-US" sz="1800" dirty="0"/>
              <a:t>Chosen stimuli is often based on guesses that make up fundamental components of a visual scene to perform tasks such as object recognition and contour segregation</a:t>
            </a:r>
          </a:p>
        </p:txBody>
      </p:sp>
      <p:pic>
        <p:nvPicPr>
          <p:cNvPr id="5" name="Picture 4">
            <a:extLst>
              <a:ext uri="{FF2B5EF4-FFF2-40B4-BE49-F238E27FC236}">
                <a16:creationId xmlns:a16="http://schemas.microsoft.com/office/drawing/2014/main" id="{2BFB191D-E5E4-A649-B939-8997427DCD38}"/>
              </a:ext>
            </a:extLst>
          </p:cNvPr>
          <p:cNvPicPr>
            <a:picLocks noChangeAspect="1"/>
          </p:cNvPicPr>
          <p:nvPr/>
        </p:nvPicPr>
        <p:blipFill rotWithShape="1">
          <a:blip r:embed="rId3"/>
          <a:srcRect l="324" t="-2" r="1" b="3"/>
          <a:stretch/>
        </p:blipFill>
        <p:spPr>
          <a:xfrm>
            <a:off x="5775959" y="640082"/>
            <a:ext cx="5776378" cy="5577837"/>
          </a:xfrm>
          <a:prstGeom prst="rect">
            <a:avLst/>
          </a:prstGeom>
          <a:effectLst/>
        </p:spPr>
      </p:pic>
      <p:sp>
        <p:nvSpPr>
          <p:cNvPr id="6" name="TextBox 5">
            <a:extLst>
              <a:ext uri="{FF2B5EF4-FFF2-40B4-BE49-F238E27FC236}">
                <a16:creationId xmlns:a16="http://schemas.microsoft.com/office/drawing/2014/main" id="{C5DF9AD5-7321-CA48-9660-4D3C025A9BED}"/>
              </a:ext>
            </a:extLst>
          </p:cNvPr>
          <p:cNvSpPr txBox="1"/>
          <p:nvPr/>
        </p:nvSpPr>
        <p:spPr>
          <a:xfrm>
            <a:off x="6629400" y="6217918"/>
            <a:ext cx="4640309" cy="369332"/>
          </a:xfrm>
          <a:prstGeom prst="rect">
            <a:avLst/>
          </a:prstGeom>
          <a:noFill/>
        </p:spPr>
        <p:txBody>
          <a:bodyPr wrap="none" rtlCol="0">
            <a:spAutoFit/>
          </a:bodyPr>
          <a:lstStyle/>
          <a:p>
            <a:r>
              <a:rPr lang="en-US" dirty="0"/>
              <a:t>(adapted from Ito, M., and Komatsu, H., 2004 )</a:t>
            </a:r>
          </a:p>
        </p:txBody>
      </p:sp>
    </p:spTree>
    <p:extLst>
      <p:ext uri="{BB962C8B-B14F-4D97-AF65-F5344CB8AC3E}">
        <p14:creationId xmlns:p14="http://schemas.microsoft.com/office/powerpoint/2010/main" val="2548445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1940</Words>
  <Application>Microsoft Macintosh PowerPoint</Application>
  <PresentationFormat>Widescreen</PresentationFormat>
  <Paragraphs>179</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Modeling the Secondary Visual Cortex</vt:lpstr>
      <vt:lpstr>The Visual Hierarchy</vt:lpstr>
      <vt:lpstr>What your brain “sees”</vt:lpstr>
      <vt:lpstr>V1             vs.                V2</vt:lpstr>
      <vt:lpstr>    Receptive fields </vt:lpstr>
      <vt:lpstr>Linear filter</vt:lpstr>
      <vt:lpstr>Nonlinearity</vt:lpstr>
      <vt:lpstr>PowerPoint Presentation</vt:lpstr>
      <vt:lpstr>Ito and Komatsu </vt:lpstr>
      <vt:lpstr>Deep neural networks</vt:lpstr>
      <vt:lpstr>Unsupervised  Approach </vt:lpstr>
      <vt:lpstr>Sparse coding </vt:lpstr>
      <vt:lpstr>Hosoya et al.</vt:lpstr>
      <vt:lpstr>Supervised Learning</vt:lpstr>
      <vt:lpstr>Krizhevsky’s approach</vt:lpstr>
      <vt:lpstr>Comparison of both systems </vt:lpstr>
      <vt:lpstr>What’s next?</vt:lpstr>
      <vt:lpstr>For thought…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Secondary Visual Cortex</dc:title>
  <dc:creator>Tenorio Luna Machado, Hannah</dc:creator>
  <cp:lastModifiedBy>Tenorio Luna Machado, Hannah</cp:lastModifiedBy>
  <cp:revision>6</cp:revision>
  <dcterms:created xsi:type="dcterms:W3CDTF">2019-04-24T15:43:46Z</dcterms:created>
  <dcterms:modified xsi:type="dcterms:W3CDTF">2019-04-25T14:21:56Z</dcterms:modified>
</cp:coreProperties>
</file>